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0" r:id="rId1"/>
  </p:sldMasterIdLst>
  <p:notesMasterIdLst>
    <p:notesMasterId r:id="rId53"/>
  </p:notesMasterIdLst>
  <p:sldIdLst>
    <p:sldId id="291" r:id="rId2"/>
    <p:sldId id="299" r:id="rId3"/>
    <p:sldId id="308" r:id="rId4"/>
    <p:sldId id="262" r:id="rId5"/>
    <p:sldId id="266" r:id="rId6"/>
    <p:sldId id="267" r:id="rId7"/>
    <p:sldId id="268" r:id="rId8"/>
    <p:sldId id="295" r:id="rId9"/>
    <p:sldId id="293" r:id="rId10"/>
    <p:sldId id="269" r:id="rId11"/>
    <p:sldId id="286" r:id="rId12"/>
    <p:sldId id="294" r:id="rId13"/>
    <p:sldId id="289" r:id="rId14"/>
    <p:sldId id="264" r:id="rId15"/>
    <p:sldId id="263" r:id="rId16"/>
    <p:sldId id="271" r:id="rId17"/>
    <p:sldId id="265" r:id="rId18"/>
    <p:sldId id="260" r:id="rId19"/>
    <p:sldId id="275" r:id="rId20"/>
    <p:sldId id="276" r:id="rId21"/>
    <p:sldId id="296" r:id="rId22"/>
    <p:sldId id="280" r:id="rId23"/>
    <p:sldId id="297" r:id="rId24"/>
    <p:sldId id="298" r:id="rId25"/>
    <p:sldId id="300" r:id="rId26"/>
    <p:sldId id="279" r:id="rId27"/>
    <p:sldId id="278" r:id="rId28"/>
    <p:sldId id="301" r:id="rId29"/>
    <p:sldId id="282" r:id="rId30"/>
    <p:sldId id="302" r:id="rId31"/>
    <p:sldId id="283" r:id="rId32"/>
    <p:sldId id="309" r:id="rId33"/>
    <p:sldId id="310" r:id="rId34"/>
    <p:sldId id="303" r:id="rId35"/>
    <p:sldId id="304" r:id="rId36"/>
    <p:sldId id="321" r:id="rId37"/>
    <p:sldId id="312" r:id="rId38"/>
    <p:sldId id="311" r:id="rId39"/>
    <p:sldId id="316" r:id="rId40"/>
    <p:sldId id="306" r:id="rId41"/>
    <p:sldId id="307" r:id="rId42"/>
    <p:sldId id="305" r:id="rId43"/>
    <p:sldId id="313" r:id="rId44"/>
    <p:sldId id="323" r:id="rId45"/>
    <p:sldId id="314" r:id="rId46"/>
    <p:sldId id="318" r:id="rId47"/>
    <p:sldId id="322" r:id="rId48"/>
    <p:sldId id="315" r:id="rId49"/>
    <p:sldId id="317" r:id="rId50"/>
    <p:sldId id="319" r:id="rId51"/>
    <p:sldId id="320" r:id="rId52"/>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9297" autoAdjust="0"/>
  </p:normalViewPr>
  <p:slideViewPr>
    <p:cSldViewPr snapToGrid="0" snapToObjects="1">
      <p:cViewPr>
        <p:scale>
          <a:sx n="68" d="100"/>
          <a:sy n="68" d="100"/>
        </p:scale>
        <p:origin x="-1536" y="-2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notesMaster" Target="notesMasters/notesMaster1.xml"/><Relationship Id="rId54" Type="http://schemas.openxmlformats.org/officeDocument/2006/relationships/printerSettings" Target="printerSettings/printerSettings1.bin"/><Relationship Id="rId55" Type="http://schemas.openxmlformats.org/officeDocument/2006/relationships/presProps" Target="presProps.xml"/><Relationship Id="rId56" Type="http://schemas.openxmlformats.org/officeDocument/2006/relationships/viewProps" Target="viewProps.xml"/><Relationship Id="rId57" Type="http://schemas.openxmlformats.org/officeDocument/2006/relationships/theme" Target="theme/theme1.xml"/><Relationship Id="rId58"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841429-8CA8-B54E-B530-9806F44D69E8}" type="datetimeFigureOut">
              <a:rPr lang="fr-FR" smtClean="0"/>
              <a:t>26/09/17</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0AD545-FB57-A240-B428-A0A854304032}" type="slidenum">
              <a:rPr lang="fr-FR" smtClean="0"/>
              <a:t>‹#›</a:t>
            </a:fld>
            <a:endParaRPr lang="fr-FR"/>
          </a:p>
        </p:txBody>
      </p:sp>
    </p:spTree>
    <p:extLst>
      <p:ext uri="{BB962C8B-B14F-4D97-AF65-F5344CB8AC3E}">
        <p14:creationId xmlns:p14="http://schemas.microsoft.com/office/powerpoint/2010/main" val="340337296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B0AD545-FB57-A240-B428-A0A854304032}" type="slidenum">
              <a:rPr lang="fr-FR" smtClean="0"/>
              <a:t>7</a:t>
            </a:fld>
            <a:endParaRPr lang="fr-FR"/>
          </a:p>
        </p:txBody>
      </p:sp>
    </p:spTree>
    <p:extLst>
      <p:ext uri="{BB962C8B-B14F-4D97-AF65-F5344CB8AC3E}">
        <p14:creationId xmlns:p14="http://schemas.microsoft.com/office/powerpoint/2010/main" val="445326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5" name="Text Box 1"/>
          <p:cNvSpPr txBox="1">
            <a:spLocks noChangeArrowheads="1"/>
          </p:cNvSpPr>
          <p:nvPr/>
        </p:nvSpPr>
        <p:spPr bwMode="auto">
          <a:xfrm>
            <a:off x="1191563" y="877949"/>
            <a:ext cx="4473342" cy="3165722"/>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4408" tIns="42204" rIns="84408" bIns="42204" anchor="ctr"/>
          <a:lstStyle/>
          <a:p>
            <a:endParaRPr lang="fr-FR"/>
          </a:p>
        </p:txBody>
      </p:sp>
      <p:sp>
        <p:nvSpPr>
          <p:cNvPr id="16386" name="Text Box 2"/>
          <p:cNvSpPr txBox="1">
            <a:spLocks noChangeArrowheads="1"/>
          </p:cNvSpPr>
          <p:nvPr>
            <p:ph type="body"/>
          </p:nvPr>
        </p:nvSpPr>
        <p:spPr bwMode="auto">
          <a:xfrm>
            <a:off x="1061212" y="4350031"/>
            <a:ext cx="4738645" cy="351037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wrap="none" lIns="80163" tIns="40081" rIns="80163" bIns="40081" anchor="ct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788B6160-AC92-8248-A7FA-C8C8AD282080}" type="datetimeFigureOut">
              <a:rPr lang="fr-FR" smtClean="0"/>
              <a:t>26/09/17</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7B759C1-D6E7-F64E-8E23-C9EF7550FEE3}" type="slidenum">
              <a:rPr lang="fr-FR" smtClean="0"/>
              <a:t>‹#›</a:t>
            </a:fld>
            <a:endParaRPr lang="fr-FR"/>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smtClean="0"/>
              <a:t>Cliquez et modifiez le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et modifiez le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88B6160-AC92-8248-A7FA-C8C8AD282080}" type="datetimeFigureOut">
              <a:rPr lang="fr-FR" smtClean="0"/>
              <a:t>26/09/17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B759C1-D6E7-F64E-8E23-C9EF7550FEE3}" type="slidenum">
              <a:rPr lang="fr-FR" smtClean="0"/>
              <a:t>‹#›</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6915912" y="3009901"/>
            <a:ext cx="457200" cy="441325"/>
          </a:xfrm>
        </p:spPr>
        <p:txBody>
          <a:bodyPr/>
          <a:lstStyle/>
          <a:p>
            <a:fld id="{77B759C1-D6E7-F64E-8E23-C9EF7550FEE3}" type="slidenum">
              <a:rPr lang="fr-FR" smtClean="0"/>
              <a:t>‹#›</a:t>
            </a:fld>
            <a:endParaRPr lang="fr-FR"/>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88B6160-AC92-8248-A7FA-C8C8AD282080}" type="datetimeFigureOut">
              <a:rPr lang="fr-FR" smtClean="0"/>
              <a:t>26/09/17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2" name="Titre vertical 1"/>
          <p:cNvSpPr>
            <a:spLocks noGrp="1"/>
          </p:cNvSpPr>
          <p:nvPr>
            <p:ph type="title" orient="vert"/>
          </p:nvPr>
        </p:nvSpPr>
        <p:spPr>
          <a:xfrm>
            <a:off x="7391400" y="304801"/>
            <a:ext cx="1447800" cy="5851525"/>
          </a:xfrm>
        </p:spPr>
        <p:txBody>
          <a:bodyPr vert="eaVert"/>
          <a:lstStyle/>
          <a:p>
            <a:r>
              <a:rPr kumimoji="0" lang="fr-FR" smtClean="0"/>
              <a:t>Cliquez et modifiez le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smtClean="0"/>
              <a:t>Cliquez et modifiez le titre</a:t>
            </a:r>
            <a:endParaRPr kumimoji="0" lang="en-US"/>
          </a:p>
        </p:txBody>
      </p:sp>
      <p:sp>
        <p:nvSpPr>
          <p:cNvPr id="4" name="Espace réservé de la date 3"/>
          <p:cNvSpPr>
            <a:spLocks noGrp="1"/>
          </p:cNvSpPr>
          <p:nvPr>
            <p:ph type="dt" sz="half" idx="10"/>
          </p:nvPr>
        </p:nvSpPr>
        <p:spPr/>
        <p:txBody>
          <a:bodyPr/>
          <a:lstStyle/>
          <a:p>
            <a:fld id="{788B6160-AC92-8248-A7FA-C8C8AD282080}" type="datetimeFigureOut">
              <a:rPr lang="fr-FR" smtClean="0"/>
              <a:t>26/09/17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4361688" y="1026372"/>
            <a:ext cx="457200" cy="441325"/>
          </a:xfrm>
        </p:spPr>
        <p:txBody>
          <a:bodyPr/>
          <a:lstStyle/>
          <a:p>
            <a:fld id="{77B759C1-D6E7-F64E-8E23-C9EF7550FEE3}" type="slidenum">
              <a:rPr lang="fr-FR" smtClean="0"/>
              <a:t>‹#›</a:t>
            </a:fld>
            <a:endParaRPr lang="fr-FR"/>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tête de section">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endParaRPr lang="fr-FR"/>
          </a:p>
        </p:txBody>
      </p:sp>
      <p:sp>
        <p:nvSpPr>
          <p:cNvPr id="4" name="Espace réservé de la date 3"/>
          <p:cNvSpPr>
            <a:spLocks noGrp="1"/>
          </p:cNvSpPr>
          <p:nvPr>
            <p:ph type="dt" sz="half" idx="10"/>
          </p:nvPr>
        </p:nvSpPr>
        <p:spPr/>
        <p:txBody>
          <a:bodyPr/>
          <a:lstStyle/>
          <a:p>
            <a:fld id="{788B6160-AC92-8248-A7FA-C8C8AD282080}" type="datetimeFigureOut">
              <a:rPr lang="fr-FR" smtClean="0"/>
              <a:t>26/09/17</a:t>
            </a:fld>
            <a:endParaRPr lang="fr-FR"/>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7B759C1-D6E7-F64E-8E23-C9EF7550FEE3}" type="slidenum">
              <a:rPr lang="fr-FR" smtClean="0"/>
              <a:t>‹#›</a:t>
            </a:fld>
            <a:endParaRPr lang="fr-FR"/>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smtClean="0"/>
              <a:t>Cliquez et modifiez le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smtClean="0"/>
              <a:t>Cliquez et modifiez le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788B6160-AC92-8248-A7FA-C8C8AD282080}" type="datetimeFigureOut">
              <a:rPr lang="fr-FR" smtClean="0"/>
              <a:t>26/09/17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B759C1-D6E7-F64E-8E23-C9EF7550FEE3}" type="slidenum">
              <a:rPr lang="fr-FR" smtClean="0"/>
              <a:t>‹#›</a:t>
            </a:fld>
            <a:endParaRPr lang="fr-FR"/>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788B6160-AC92-8248-A7FA-C8C8AD282080}" type="datetimeFigureOut">
              <a:rPr lang="fr-FR" smtClean="0"/>
              <a:t>26/09/17</a:t>
            </a:fld>
            <a:endParaRPr lang="fr-FR"/>
          </a:p>
        </p:txBody>
      </p:sp>
      <p:sp>
        <p:nvSpPr>
          <p:cNvPr id="8" name="Espace réservé du pied de page 7"/>
          <p:cNvSpPr>
            <a:spLocks noGrp="1"/>
          </p:cNvSpPr>
          <p:nvPr>
            <p:ph type="ftr" sz="quarter" idx="11"/>
          </p:nvPr>
        </p:nvSpPr>
        <p:spPr>
          <a:xfrm>
            <a:off x="304800" y="6409944"/>
            <a:ext cx="3581400" cy="365760"/>
          </a:xfrm>
        </p:spPr>
        <p:txBody>
          <a:bodyPr/>
          <a:lstStyle/>
          <a:p>
            <a:endParaRPr lang="fr-FR"/>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77B759C1-D6E7-F64E-8E23-C9EF7550FEE3}" type="slidenum">
              <a:rPr lang="fr-FR" smtClean="0"/>
              <a:t>‹#›</a:t>
            </a:fld>
            <a:endParaRPr lang="fr-FR"/>
          </a:p>
        </p:txBody>
      </p:sp>
      <p:sp>
        <p:nvSpPr>
          <p:cNvPr id="23" name="Titre 22"/>
          <p:cNvSpPr>
            <a:spLocks noGrp="1"/>
          </p:cNvSpPr>
          <p:nvPr>
            <p:ph type="title"/>
          </p:nvPr>
        </p:nvSpPr>
        <p:spPr/>
        <p:txBody>
          <a:bodyPr rtlCol="0" anchor="b" anchorCtr="0"/>
          <a:lstStyle/>
          <a:p>
            <a:r>
              <a:rPr kumimoji="0" lang="fr-FR" smtClean="0"/>
              <a:t>Cliquez et modifiez le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et modifiez le titre</a:t>
            </a:r>
            <a:endParaRPr kumimoji="0" lang="en-US"/>
          </a:p>
        </p:txBody>
      </p:sp>
      <p:sp>
        <p:nvSpPr>
          <p:cNvPr id="3" name="Espace réservé de la date 2"/>
          <p:cNvSpPr>
            <a:spLocks noGrp="1"/>
          </p:cNvSpPr>
          <p:nvPr>
            <p:ph type="dt" sz="half" idx="10"/>
          </p:nvPr>
        </p:nvSpPr>
        <p:spPr/>
        <p:txBody>
          <a:bodyPr/>
          <a:lstStyle/>
          <a:p>
            <a:fld id="{788B6160-AC92-8248-A7FA-C8C8AD282080}" type="datetimeFigureOut">
              <a:rPr lang="fr-FR" smtClean="0"/>
              <a:t>26/09/17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4343400" y="1036020"/>
            <a:ext cx="457200" cy="441325"/>
          </a:xfrm>
        </p:spPr>
        <p:txBody>
          <a:bodyPr/>
          <a:lstStyle/>
          <a:p>
            <a:fld id="{77B759C1-D6E7-F64E-8E23-C9EF7550FEE3}"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fld id="{788B6160-AC92-8248-A7FA-C8C8AD282080}" type="datetimeFigureOut">
              <a:rPr lang="fr-FR" smtClean="0"/>
              <a:t>26/09/17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7B759C1-D6E7-F64E-8E23-C9EF7550FEE3}" type="slidenum">
              <a:rPr lang="fr-FR" smtClean="0"/>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smtClean="0"/>
              <a:t>Cliquez et modifiez le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7B759C1-D6E7-F64E-8E23-C9EF7550FEE3}" type="slidenum">
              <a:rPr lang="fr-FR" smtClean="0"/>
              <a:t>‹#›</a:t>
            </a:fld>
            <a:endParaRPr lang="fr-F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788B6160-AC92-8248-A7FA-C8C8AD282080}" type="datetimeFigureOut">
              <a:rPr lang="fr-FR" smtClean="0"/>
              <a:t>26/09/17</a:t>
            </a:fld>
            <a:endParaRPr lang="fr-FR"/>
          </a:p>
        </p:txBody>
      </p:sp>
      <p:sp>
        <p:nvSpPr>
          <p:cNvPr id="6" name="Espace réservé du pied de page 5"/>
          <p:cNvSpPr>
            <a:spLocks noGrp="1"/>
          </p:cNvSpPr>
          <p:nvPr>
            <p:ph type="ftr" sz="quarter" idx="11"/>
          </p:nvPr>
        </p:nvSpPr>
        <p:spPr>
          <a:xfrm>
            <a:off x="301752" y="6410848"/>
            <a:ext cx="3383280" cy="365760"/>
          </a:xfrm>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p>
            <a:fld id="{77B759C1-D6E7-F64E-8E23-C9EF7550FEE3}" type="slidenum">
              <a:rPr lang="fr-FR" smtClean="0"/>
              <a:t>‹#›</a:t>
            </a:fld>
            <a:endParaRPr lang="fr-FR"/>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smtClean="0"/>
              <a:t>Cliquez et modifiez le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smtClean="0"/>
              <a:t>Faire glisser l'image vers l'espace réservé ou cliquer sur l'icône pour l'ajouter</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5788152" y="6404984"/>
            <a:ext cx="3044952" cy="365760"/>
          </a:xfrm>
        </p:spPr>
        <p:txBody>
          <a:bodyPr/>
          <a:lstStyle/>
          <a:p>
            <a:fld id="{788B6160-AC92-8248-A7FA-C8C8AD282080}" type="datetimeFigureOut">
              <a:rPr lang="fr-FR" smtClean="0"/>
              <a:t>26/09/17</a:t>
            </a:fld>
            <a:endParaRPr lang="fr-FR"/>
          </a:p>
        </p:txBody>
      </p:sp>
      <p:sp>
        <p:nvSpPr>
          <p:cNvPr id="6" name="Espace réservé du pied de page 5"/>
          <p:cNvSpPr>
            <a:spLocks noGrp="1"/>
          </p:cNvSpPr>
          <p:nvPr>
            <p:ph type="ftr" sz="quarter" idx="11"/>
          </p:nvPr>
        </p:nvSpPr>
        <p:spPr>
          <a:xfrm>
            <a:off x="301752" y="6410848"/>
            <a:ext cx="3584448" cy="365760"/>
          </a:xfrm>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88B6160-AC92-8248-A7FA-C8C8AD282080}" type="datetimeFigureOut">
              <a:rPr lang="fr-FR" smtClean="0"/>
              <a:t>26/09/17</a:t>
            </a:fld>
            <a:endParaRPr lang="fr-FR"/>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r-F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7B759C1-D6E7-F64E-8E23-C9EF7550FEE3}" type="slidenum">
              <a:rPr lang="fr-FR" smtClean="0"/>
              <a:t>‹#›</a:t>
            </a:fld>
            <a:endParaRPr lang="fr-FR"/>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smtClean="0"/>
              <a:t>Cliquez et modifiez le titre</a:t>
            </a:r>
            <a:endParaRPr kumimoji="0" lang="en-US"/>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Tree>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jpg"/><Relationship Id="rId3" Type="http://schemas.openxmlformats.org/officeDocument/2006/relationships/image" Target="../media/image4.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8.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5.jpg"/><Relationship Id="rId3" Type="http://schemas.openxmlformats.org/officeDocument/2006/relationships/image" Target="../media/image6.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7.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465604"/>
            <a:ext cx="7772400" cy="1470025"/>
          </a:xfrm>
        </p:spPr>
        <p:txBody>
          <a:bodyPr>
            <a:normAutofit fontScale="90000"/>
          </a:bodyPr>
          <a:lstStyle/>
          <a:p>
            <a:r>
              <a:rPr lang="fr-FR" b="1" dirty="0" smtClean="0"/>
              <a:t>Evangéliser</a:t>
            </a:r>
            <a:r>
              <a:rPr lang="fr-FR" dirty="0" smtClean="0"/>
              <a:t> </a:t>
            </a:r>
            <a:r>
              <a:rPr lang="fr-FR" sz="3600" dirty="0" smtClean="0"/>
              <a:t/>
            </a:r>
            <a:br>
              <a:rPr lang="fr-FR" sz="3600" dirty="0" smtClean="0"/>
            </a:br>
            <a:r>
              <a:rPr lang="fr-FR" sz="3600" dirty="0" smtClean="0"/>
              <a:t>Qui? Avec qui ? Pourquoi ? Comment ? </a:t>
            </a:r>
            <a:endParaRPr lang="fr-FR" sz="3600" dirty="0"/>
          </a:p>
        </p:txBody>
      </p:sp>
      <p:pic>
        <p:nvPicPr>
          <p:cNvPr id="4" name="Image 3" descr="Mission2020banner80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9235" y="4399089"/>
            <a:ext cx="4798009" cy="1919204"/>
          </a:xfrm>
          <a:prstGeom prst="rect">
            <a:avLst/>
          </a:prstGeom>
        </p:spPr>
      </p:pic>
      <p:pic>
        <p:nvPicPr>
          <p:cNvPr id="5" name="Image 4" descr="disciplesmis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1461" y="274888"/>
            <a:ext cx="3679073" cy="2079476"/>
          </a:xfrm>
          <a:prstGeom prst="rect">
            <a:avLst/>
          </a:prstGeom>
        </p:spPr>
      </p:pic>
    </p:spTree>
    <p:extLst>
      <p:ext uri="{BB962C8B-B14F-4D97-AF65-F5344CB8AC3E}">
        <p14:creationId xmlns:p14="http://schemas.microsoft.com/office/powerpoint/2010/main" val="374805425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L’Eglise « par nature missionnaire »</a:t>
            </a:r>
            <a:endParaRPr lang="fr-FR" dirty="0"/>
          </a:p>
        </p:txBody>
      </p:sp>
      <p:sp>
        <p:nvSpPr>
          <p:cNvPr id="3" name="Espace réservé du contenu 2"/>
          <p:cNvSpPr>
            <a:spLocks noGrp="1"/>
          </p:cNvSpPr>
          <p:nvPr>
            <p:ph sz="quarter" idx="1"/>
          </p:nvPr>
        </p:nvSpPr>
        <p:spPr/>
        <p:txBody>
          <a:bodyPr>
            <a:noAutofit/>
          </a:bodyPr>
          <a:lstStyle/>
          <a:p>
            <a:pPr marL="0" indent="0">
              <a:buNone/>
            </a:pPr>
            <a:r>
              <a:rPr lang="fr-FR" sz="2800" b="1" dirty="0" smtClean="0"/>
              <a:t>Paul VI, </a:t>
            </a:r>
            <a:r>
              <a:rPr lang="fr-FR" sz="2800" b="1" i="1" dirty="0" err="1" smtClean="0"/>
              <a:t>Ecclesiaum</a:t>
            </a:r>
            <a:r>
              <a:rPr lang="fr-FR" sz="2800" b="1" i="1" dirty="0" smtClean="0"/>
              <a:t> </a:t>
            </a:r>
            <a:r>
              <a:rPr lang="fr-FR" sz="2800" b="1" i="1" dirty="0" err="1" smtClean="0"/>
              <a:t>Suam</a:t>
            </a:r>
            <a:r>
              <a:rPr lang="fr-FR" sz="2800" b="1" i="1" dirty="0" smtClean="0"/>
              <a:t> </a:t>
            </a:r>
            <a:r>
              <a:rPr lang="fr-FR" sz="2800" b="1" dirty="0" smtClean="0"/>
              <a:t>66</a:t>
            </a:r>
          </a:p>
          <a:p>
            <a:pPr marL="0" indent="0">
              <a:buNone/>
            </a:pPr>
            <a:endParaRPr lang="fr-FR" sz="2800" b="1" dirty="0" smtClean="0"/>
          </a:p>
          <a:p>
            <a:pPr marL="0" indent="0">
              <a:buNone/>
            </a:pPr>
            <a:r>
              <a:rPr lang="fr-FR" sz="2800" dirty="0" smtClean="0"/>
              <a:t>« Si </a:t>
            </a:r>
            <a:r>
              <a:rPr lang="fr-FR" sz="2800" dirty="0"/>
              <a:t>vraiment l'Eglise, comme Nous le disions, a conscience de ce que le Seigneur veut qu'elle soit, il surgit en elle une singulière plénitude et un besoin d'expansion, avec la claire conscience d'une mission qui la dépasse et d'une nouvelle à répandre. C'est l'obligation d'évangéliser. C'est le </a:t>
            </a:r>
            <a:r>
              <a:rPr lang="fr-FR" sz="2800" b="1" dirty="0">
                <a:solidFill>
                  <a:srgbClr val="FF0000"/>
                </a:solidFill>
              </a:rPr>
              <a:t>mandat missionnaire</a:t>
            </a:r>
            <a:r>
              <a:rPr lang="fr-FR" sz="2800" dirty="0"/>
              <a:t>. C'est le devoir d'apostolat. Une attitude de fidèle conservation ne suffit pas</a:t>
            </a:r>
            <a:r>
              <a:rPr lang="fr-FR" sz="2800" dirty="0" smtClean="0"/>
              <a:t>. » </a:t>
            </a:r>
            <a:endParaRPr lang="fr-FR" sz="2800" b="1" dirty="0" smtClean="0"/>
          </a:p>
          <a:p>
            <a:pPr marL="0" indent="0">
              <a:buNone/>
            </a:pPr>
            <a:endParaRPr lang="fr-FR" sz="2800" b="1" dirty="0" smtClean="0"/>
          </a:p>
        </p:txBody>
      </p:sp>
    </p:spTree>
    <p:extLst>
      <p:ext uri="{BB962C8B-B14F-4D97-AF65-F5344CB8AC3E}">
        <p14:creationId xmlns:p14="http://schemas.microsoft.com/office/powerpoint/2010/main" val="125096075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t>Q</a:t>
            </a:r>
            <a:r>
              <a:rPr lang="fr-FR" sz="3200" b="1" dirty="0" smtClean="0"/>
              <a:t>ui </a:t>
            </a:r>
            <a:r>
              <a:rPr lang="fr-FR" sz="3200" b="1" dirty="0"/>
              <a:t>donc a la mission d’évangéliser </a:t>
            </a:r>
            <a:r>
              <a:rPr lang="fr-FR" sz="3200" b="1" dirty="0" smtClean="0"/>
              <a:t>?</a:t>
            </a:r>
            <a:endParaRPr lang="fr-FR" sz="2800" dirty="0"/>
          </a:p>
        </p:txBody>
      </p:sp>
      <p:sp>
        <p:nvSpPr>
          <p:cNvPr id="4" name="Rectangle 3"/>
          <p:cNvSpPr/>
          <p:nvPr/>
        </p:nvSpPr>
        <p:spPr>
          <a:xfrm>
            <a:off x="298809" y="1355892"/>
            <a:ext cx="8387992" cy="4985981"/>
          </a:xfrm>
          <a:prstGeom prst="rect">
            <a:avLst/>
          </a:prstGeom>
        </p:spPr>
        <p:txBody>
          <a:bodyPr wrap="square">
            <a:spAutoFit/>
          </a:bodyPr>
          <a:lstStyle/>
          <a:p>
            <a:r>
              <a:rPr lang="fr-FR" sz="2800" b="1" i="1" dirty="0" err="1" smtClean="0"/>
              <a:t>Evangelii</a:t>
            </a:r>
            <a:r>
              <a:rPr lang="fr-FR" sz="2800" b="1" i="1" dirty="0" smtClean="0"/>
              <a:t> </a:t>
            </a:r>
            <a:r>
              <a:rPr lang="fr-FR" sz="2800" b="1" i="1" dirty="0" err="1" smtClean="0"/>
              <a:t>Nuntiandi</a:t>
            </a:r>
            <a:r>
              <a:rPr lang="fr-FR" sz="2800" b="1" i="1" dirty="0" smtClean="0"/>
              <a:t> </a:t>
            </a:r>
            <a:r>
              <a:rPr lang="fr-FR" sz="2800" b="1" dirty="0" smtClean="0"/>
              <a:t>59, se référant au Concile Vatican II</a:t>
            </a:r>
          </a:p>
          <a:p>
            <a:endParaRPr lang="fr-FR" dirty="0"/>
          </a:p>
          <a:p>
            <a:r>
              <a:rPr lang="fr-FR" sz="2800" dirty="0" smtClean="0"/>
              <a:t>Le </a:t>
            </a:r>
            <a:r>
              <a:rPr lang="fr-FR" sz="2800" dirty="0"/>
              <a:t>Concile Vatican II a répondu avec clarté : “ Par </a:t>
            </a:r>
            <a:r>
              <a:rPr lang="fr-FR" sz="2800" b="1" dirty="0"/>
              <a:t>mandat divin</a:t>
            </a:r>
            <a:r>
              <a:rPr lang="fr-FR" sz="2800" dirty="0"/>
              <a:t>, incombe à l’Eglise la fonction d’aller dans le monde entier et d’annoncer l’Evangile à toute créature ”</a:t>
            </a:r>
            <a:r>
              <a:rPr lang="fr-FR" sz="2800" dirty="0" smtClean="0"/>
              <a:t>. </a:t>
            </a:r>
          </a:p>
          <a:p>
            <a:endParaRPr lang="fr-FR" sz="2000" dirty="0"/>
          </a:p>
          <a:p>
            <a:r>
              <a:rPr lang="fr-FR" sz="2800" dirty="0" smtClean="0"/>
              <a:t>Et </a:t>
            </a:r>
            <a:r>
              <a:rPr lang="fr-FR" sz="2800" dirty="0"/>
              <a:t>dans un autre texte du même Concile: “ l’Eglise tout entière est missionnaire ; </a:t>
            </a:r>
            <a:r>
              <a:rPr lang="fr-FR" sz="2800" dirty="0" smtClean="0"/>
              <a:t>l’œuvre </a:t>
            </a:r>
            <a:r>
              <a:rPr lang="fr-FR" sz="2800" dirty="0"/>
              <a:t>d’évangélisation est un devoir fondamental du peuple de Dieu ”</a:t>
            </a:r>
            <a:r>
              <a:rPr lang="fr-FR" sz="2800" dirty="0" smtClean="0"/>
              <a:t>.</a:t>
            </a:r>
            <a:endParaRPr lang="fr-FR" sz="2800" dirty="0"/>
          </a:p>
        </p:txBody>
      </p:sp>
    </p:spTree>
    <p:extLst>
      <p:ext uri="{BB962C8B-B14F-4D97-AF65-F5344CB8AC3E}">
        <p14:creationId xmlns:p14="http://schemas.microsoft.com/office/powerpoint/2010/main" val="308679724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Qui dans l’Eglise ? </a:t>
            </a:r>
            <a:endParaRPr lang="fr-FR" dirty="0"/>
          </a:p>
        </p:txBody>
      </p:sp>
      <p:sp>
        <p:nvSpPr>
          <p:cNvPr id="3" name="Espace réservé du contenu 2"/>
          <p:cNvSpPr>
            <a:spLocks noGrp="1"/>
          </p:cNvSpPr>
          <p:nvPr>
            <p:ph sz="quarter" idx="1"/>
          </p:nvPr>
        </p:nvSpPr>
        <p:spPr/>
        <p:txBody>
          <a:bodyPr>
            <a:normAutofit fontScale="92500" lnSpcReduction="20000"/>
          </a:bodyPr>
          <a:lstStyle/>
          <a:p>
            <a:r>
              <a:rPr lang="fr-FR" b="1" dirty="0" smtClean="0"/>
              <a:t>Jean-Paul II, </a:t>
            </a:r>
            <a:r>
              <a:rPr lang="fr-FR" b="1" i="1" dirty="0" err="1" smtClean="0"/>
              <a:t>Pastores</a:t>
            </a:r>
            <a:r>
              <a:rPr lang="fr-FR" b="1" i="1" dirty="0" smtClean="0"/>
              <a:t> </a:t>
            </a:r>
            <a:r>
              <a:rPr lang="fr-FR" b="1" i="1" dirty="0" err="1" smtClean="0"/>
              <a:t>Dabo</a:t>
            </a:r>
            <a:r>
              <a:rPr lang="fr-FR" b="1" i="1" dirty="0" smtClean="0"/>
              <a:t> </a:t>
            </a:r>
            <a:r>
              <a:rPr lang="fr-FR" b="1" i="1" dirty="0" err="1" smtClean="0"/>
              <a:t>Vobis</a:t>
            </a:r>
            <a:r>
              <a:rPr lang="fr-FR" b="1" i="1" dirty="0" smtClean="0"/>
              <a:t> </a:t>
            </a:r>
            <a:r>
              <a:rPr lang="fr-FR" b="1" dirty="0" smtClean="0"/>
              <a:t>18</a:t>
            </a:r>
          </a:p>
          <a:p>
            <a:pPr marL="0" indent="0">
              <a:buNone/>
            </a:pPr>
            <a:endParaRPr lang="fr-FR" dirty="0" smtClean="0"/>
          </a:p>
          <a:p>
            <a:pPr marL="0" indent="0">
              <a:buNone/>
            </a:pPr>
            <a:r>
              <a:rPr lang="fr-FR" dirty="0" smtClean="0"/>
              <a:t>Aujourd'hui</a:t>
            </a:r>
            <a:r>
              <a:rPr lang="fr-FR" dirty="0"/>
              <a:t>, en particulier, la tâche pastorale prioritaire de la </a:t>
            </a:r>
            <a:r>
              <a:rPr lang="fr-FR" dirty="0">
                <a:solidFill>
                  <a:srgbClr val="3366FF"/>
                </a:solidFill>
              </a:rPr>
              <a:t>nouvelle</a:t>
            </a:r>
            <a:r>
              <a:rPr lang="fr-FR" dirty="0"/>
              <a:t> évangélisation incombe </a:t>
            </a:r>
            <a:r>
              <a:rPr lang="fr-FR" dirty="0">
                <a:solidFill>
                  <a:srgbClr val="FF0000"/>
                </a:solidFill>
              </a:rPr>
              <a:t>à tout le peuple de Dieu</a:t>
            </a:r>
            <a:r>
              <a:rPr lang="fr-FR" dirty="0"/>
              <a:t>, et demande une </a:t>
            </a:r>
            <a:r>
              <a:rPr lang="fr-FR" dirty="0">
                <a:solidFill>
                  <a:srgbClr val="3366FF"/>
                </a:solidFill>
              </a:rPr>
              <a:t>nouvelle</a:t>
            </a:r>
            <a:r>
              <a:rPr lang="fr-FR" dirty="0"/>
              <a:t> ardeur, de </a:t>
            </a:r>
            <a:r>
              <a:rPr lang="fr-FR" dirty="0">
                <a:solidFill>
                  <a:srgbClr val="3366FF"/>
                </a:solidFill>
              </a:rPr>
              <a:t>nouvelles</a:t>
            </a:r>
            <a:r>
              <a:rPr lang="fr-FR" dirty="0"/>
              <a:t> méthodes et un </a:t>
            </a:r>
            <a:r>
              <a:rPr lang="fr-FR" dirty="0">
                <a:solidFill>
                  <a:srgbClr val="3366FF"/>
                </a:solidFill>
              </a:rPr>
              <a:t>nouveau</a:t>
            </a:r>
            <a:r>
              <a:rPr lang="fr-FR" dirty="0"/>
              <a:t> langage pour l'annonce et le témoignage évangéliques. Il exige que </a:t>
            </a:r>
            <a:r>
              <a:rPr lang="fr-FR" dirty="0">
                <a:solidFill>
                  <a:srgbClr val="FF0000"/>
                </a:solidFill>
              </a:rPr>
              <a:t>les prêtres</a:t>
            </a:r>
            <a:r>
              <a:rPr lang="fr-FR" dirty="0"/>
              <a:t> soient radicalement et totalement plongés dans le mystère du Christ et capables de réaliser un </a:t>
            </a:r>
            <a:r>
              <a:rPr lang="fr-FR" dirty="0">
                <a:solidFill>
                  <a:srgbClr val="3366FF"/>
                </a:solidFill>
              </a:rPr>
              <a:t>nouveau</a:t>
            </a:r>
            <a:r>
              <a:rPr lang="fr-FR" dirty="0"/>
              <a:t> style de vie pastorale, caractérisé par une profonde </a:t>
            </a:r>
            <a:r>
              <a:rPr lang="fr-FR" dirty="0">
                <a:solidFill>
                  <a:srgbClr val="FF0000"/>
                </a:solidFill>
              </a:rPr>
              <a:t>communion avec le Pape, les évêques et entre eux</a:t>
            </a:r>
            <a:r>
              <a:rPr lang="fr-FR" dirty="0"/>
              <a:t>, et par une </a:t>
            </a:r>
            <a:r>
              <a:rPr lang="fr-FR" dirty="0">
                <a:solidFill>
                  <a:srgbClr val="FF0000"/>
                </a:solidFill>
              </a:rPr>
              <a:t>collaboration féconde avec les laïcs, dans le respect et la promotion des divers rôles, des charismes et des ministères au sein de la communauté ecclésiale</a:t>
            </a:r>
            <a:r>
              <a:rPr lang="fr-FR" dirty="0"/>
              <a:t>.</a:t>
            </a:r>
            <a:endParaRPr lang="fr-FR" dirty="0" smtClean="0"/>
          </a:p>
        </p:txBody>
      </p:sp>
    </p:spTree>
    <p:extLst>
      <p:ext uri="{BB962C8B-B14F-4D97-AF65-F5344CB8AC3E}">
        <p14:creationId xmlns:p14="http://schemas.microsoft.com/office/powerpoint/2010/main" val="346350307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371600" y="3342272"/>
            <a:ext cx="6400800" cy="1752600"/>
          </a:xfrm>
        </p:spPr>
        <p:txBody>
          <a:bodyPr>
            <a:normAutofit/>
          </a:bodyPr>
          <a:lstStyle/>
          <a:p>
            <a:r>
              <a:rPr lang="fr-FR" dirty="0" smtClean="0"/>
              <a:t>Un petit détour par le Synode de 1974 </a:t>
            </a:r>
          </a:p>
          <a:p>
            <a:r>
              <a:rPr lang="fr-FR" dirty="0" smtClean="0"/>
              <a:t>« L’évangélisation du monde moderne »</a:t>
            </a:r>
            <a:endParaRPr lang="fr-FR" dirty="0"/>
          </a:p>
        </p:txBody>
      </p:sp>
      <p:sp>
        <p:nvSpPr>
          <p:cNvPr id="2" name="Titre 1"/>
          <p:cNvSpPr>
            <a:spLocks noGrp="1"/>
          </p:cNvSpPr>
          <p:nvPr>
            <p:ph type="ctrTitle"/>
          </p:nvPr>
        </p:nvSpPr>
        <p:spPr>
          <a:xfrm>
            <a:off x="685800" y="381000"/>
            <a:ext cx="7772400" cy="1449045"/>
          </a:xfrm>
        </p:spPr>
        <p:txBody>
          <a:bodyPr/>
          <a:lstStyle/>
          <a:p>
            <a:r>
              <a:rPr lang="fr-FR" dirty="0" smtClean="0"/>
              <a:t>Qu’est-ce qu’évangéliser ?</a:t>
            </a:r>
            <a:endParaRPr lang="fr-FR" dirty="0"/>
          </a:p>
        </p:txBody>
      </p:sp>
    </p:spTree>
    <p:extLst>
      <p:ext uri="{BB962C8B-B14F-4D97-AF65-F5344CB8AC3E}">
        <p14:creationId xmlns:p14="http://schemas.microsoft.com/office/powerpoint/2010/main" val="23761561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dirty="0" smtClean="0"/>
              <a:t/>
            </a:r>
            <a:br>
              <a:rPr lang="fr-FR" sz="2400" dirty="0" smtClean="0"/>
            </a:br>
            <a:r>
              <a:rPr lang="fr-FR" sz="2400" dirty="0" smtClean="0"/>
              <a:t>Le Synode de 1974</a:t>
            </a:r>
            <a:br>
              <a:rPr lang="fr-FR" sz="2400" dirty="0" smtClean="0"/>
            </a:br>
            <a:r>
              <a:rPr lang="fr-FR" sz="2400" dirty="0" smtClean="0"/>
              <a:t>« L’évangélisation du monde moderne »</a:t>
            </a:r>
            <a:endParaRPr lang="fr-FR" sz="2400" dirty="0"/>
          </a:p>
        </p:txBody>
      </p:sp>
      <p:sp>
        <p:nvSpPr>
          <p:cNvPr id="3" name="Espace réservé du contenu 2"/>
          <p:cNvSpPr>
            <a:spLocks noGrp="1"/>
          </p:cNvSpPr>
          <p:nvPr>
            <p:ph sz="quarter" idx="1"/>
          </p:nvPr>
        </p:nvSpPr>
        <p:spPr/>
        <p:txBody>
          <a:bodyPr>
            <a:normAutofit/>
          </a:bodyPr>
          <a:lstStyle/>
          <a:p>
            <a:r>
              <a:rPr lang="fr-FR" dirty="0" smtClean="0"/>
              <a:t>« </a:t>
            </a:r>
            <a:r>
              <a:rPr lang="fr-FR" dirty="0"/>
              <a:t>L</a:t>
            </a:r>
            <a:r>
              <a:rPr lang="fr-FR" dirty="0" smtClean="0"/>
              <a:t>’évangélisation </a:t>
            </a:r>
            <a:r>
              <a:rPr lang="fr-FR" dirty="0"/>
              <a:t>dans le monde moderne. » </a:t>
            </a:r>
            <a:r>
              <a:rPr lang="fr-FR" dirty="0" smtClean="0"/>
              <a:t>Pour célébrer les 10 ans du Concile Vatican II</a:t>
            </a:r>
          </a:p>
          <a:p>
            <a:r>
              <a:rPr lang="fr-FR" dirty="0" smtClean="0"/>
              <a:t>Un Synode « bloqué »</a:t>
            </a:r>
          </a:p>
          <a:p>
            <a:r>
              <a:rPr lang="fr-FR" dirty="0" smtClean="0"/>
              <a:t>Pourquoi ?</a:t>
            </a:r>
          </a:p>
          <a:p>
            <a:pPr lvl="1"/>
            <a:r>
              <a:rPr lang="fr-FR" dirty="0" smtClean="0"/>
              <a:t>Immense diversité des participants (</a:t>
            </a:r>
            <a:r>
              <a:rPr lang="fr-FR" dirty="0"/>
              <a:t>Les 210 évêques participant au synode viennent du monde entier : 14 prélats d’Eglise orientales, 145 délégués des conférences épiscopales (Afrique 34, Amérique 44, Asie 22, Australie et Océanie : 5, Europe 40), 10 supérieurs religieux, 17 cardinaux chefs de dicastères, le secrétaire permanent du synode est 23 membres nommés par le pape. </a:t>
            </a:r>
            <a:endParaRPr lang="fr-FR" dirty="0" smtClean="0"/>
          </a:p>
          <a:p>
            <a:pPr lvl="1"/>
            <a:endParaRPr lang="fr-FR" dirty="0" smtClean="0"/>
          </a:p>
          <a:p>
            <a:pPr lvl="1"/>
            <a:endParaRPr lang="fr-FR" dirty="0"/>
          </a:p>
        </p:txBody>
      </p:sp>
    </p:spTree>
    <p:extLst>
      <p:ext uri="{BB962C8B-B14F-4D97-AF65-F5344CB8AC3E}">
        <p14:creationId xmlns:p14="http://schemas.microsoft.com/office/powerpoint/2010/main" val="3793059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77500" lnSpcReduction="20000"/>
          </a:bodyPr>
          <a:lstStyle/>
          <a:p>
            <a:pPr lvl="0"/>
            <a:r>
              <a:rPr lang="fr-FR" dirty="0"/>
              <a:t>Les Européens et les Nord-Américains sont confrontés à la </a:t>
            </a:r>
            <a:r>
              <a:rPr lang="fr-FR" b="1" dirty="0"/>
              <a:t>sécularisation</a:t>
            </a:r>
            <a:r>
              <a:rPr lang="fr-FR" dirty="0"/>
              <a:t> et à la déchristianisation. </a:t>
            </a:r>
          </a:p>
          <a:p>
            <a:pPr lvl="0"/>
            <a:r>
              <a:rPr lang="fr-FR" dirty="0"/>
              <a:t>L’Europe de l’Est était préoccupée par le thème de l’</a:t>
            </a:r>
            <a:r>
              <a:rPr lang="fr-FR" b="1" dirty="0"/>
              <a:t>athéisme</a:t>
            </a:r>
            <a:r>
              <a:rPr lang="fr-FR" dirty="0"/>
              <a:t> systématique. </a:t>
            </a:r>
          </a:p>
          <a:p>
            <a:pPr lvl="0"/>
            <a:r>
              <a:rPr lang="fr-FR" dirty="0"/>
              <a:t>Les Asiatiques sont habités par un souci d’</a:t>
            </a:r>
            <a:r>
              <a:rPr lang="fr-FR" b="1" dirty="0"/>
              <a:t>inculturation</a:t>
            </a:r>
            <a:r>
              <a:rPr lang="fr-FR" dirty="0"/>
              <a:t> du message chrétien, dans un contexte de </a:t>
            </a:r>
            <a:r>
              <a:rPr lang="fr-FR" b="1" dirty="0"/>
              <a:t>dialogue</a:t>
            </a:r>
            <a:r>
              <a:rPr lang="fr-FR" dirty="0"/>
              <a:t> avec les religions non chrétiennes. </a:t>
            </a:r>
          </a:p>
          <a:p>
            <a:pPr lvl="0"/>
            <a:r>
              <a:rPr lang="fr-FR" dirty="0"/>
              <a:t>L’Eglise d’Afrique, en pleine expansion, cherche à approfondir l’</a:t>
            </a:r>
            <a:r>
              <a:rPr lang="fr-FR" b="1" dirty="0"/>
              <a:t>inculturation</a:t>
            </a:r>
            <a:r>
              <a:rPr lang="fr-FR" dirty="0"/>
              <a:t> de la foi en se décentrant du point de vue européen. </a:t>
            </a:r>
          </a:p>
          <a:p>
            <a:pPr lvl="0"/>
            <a:r>
              <a:rPr lang="fr-FR" dirty="0"/>
              <a:t>Les Sud-Américains devaient faire face à la difficile problématique de la </a:t>
            </a:r>
            <a:r>
              <a:rPr lang="fr-FR" b="1" dirty="0"/>
              <a:t>théologie de la libération et de la promotion humaine</a:t>
            </a:r>
            <a:r>
              <a:rPr lang="fr-FR" dirty="0"/>
              <a:t>. </a:t>
            </a:r>
          </a:p>
          <a:p>
            <a:pPr lvl="0"/>
            <a:r>
              <a:rPr lang="fr-FR" dirty="0"/>
              <a:t>Les chrétiens d’Orient doivent exister dans un contexte minoritaire face au monde musulman.</a:t>
            </a:r>
          </a:p>
          <a:p>
            <a:endParaRPr lang="fr-FR" dirty="0"/>
          </a:p>
        </p:txBody>
      </p:sp>
      <p:sp>
        <p:nvSpPr>
          <p:cNvPr id="4" name="ZoneTexte 3"/>
          <p:cNvSpPr txBox="1"/>
          <p:nvPr/>
        </p:nvSpPr>
        <p:spPr>
          <a:xfrm>
            <a:off x="301753" y="5714222"/>
            <a:ext cx="8534400" cy="400110"/>
          </a:xfrm>
          <a:prstGeom prst="rect">
            <a:avLst/>
          </a:prstGeom>
          <a:noFill/>
        </p:spPr>
        <p:txBody>
          <a:bodyPr wrap="square" rtlCol="0">
            <a:spAutoFit/>
          </a:bodyPr>
          <a:lstStyle/>
          <a:p>
            <a:pPr algn="ctr"/>
            <a:r>
              <a:rPr lang="fr-FR" sz="2000" b="1" dirty="0" smtClean="0">
                <a:solidFill>
                  <a:srgbClr val="FF0000"/>
                </a:solidFill>
              </a:rPr>
              <a:t>Des problématiques très actuelles 43 ans près ce synode !</a:t>
            </a:r>
            <a:endParaRPr lang="fr-FR" sz="2000" b="1" dirty="0">
              <a:solidFill>
                <a:srgbClr val="FF0000"/>
              </a:solidFill>
            </a:endParaRPr>
          </a:p>
        </p:txBody>
      </p:sp>
    </p:spTree>
    <p:extLst>
      <p:ext uri="{BB962C8B-B14F-4D97-AF65-F5344CB8AC3E}">
        <p14:creationId xmlns:p14="http://schemas.microsoft.com/office/powerpoint/2010/main" val="37337547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Deux « camps » opposés</a:t>
            </a:r>
            <a:endParaRPr lang="fr-FR" dirty="0"/>
          </a:p>
        </p:txBody>
      </p:sp>
      <p:sp>
        <p:nvSpPr>
          <p:cNvPr id="3" name="Espace réservé du contenu 2"/>
          <p:cNvSpPr>
            <a:spLocks noGrp="1"/>
          </p:cNvSpPr>
          <p:nvPr>
            <p:ph sz="half" idx="1"/>
          </p:nvPr>
        </p:nvSpPr>
        <p:spPr/>
        <p:txBody>
          <a:bodyPr>
            <a:normAutofit fontScale="92500" lnSpcReduction="10000"/>
          </a:bodyPr>
          <a:lstStyle/>
          <a:p>
            <a:r>
              <a:rPr lang="fr-FR" dirty="0" smtClean="0"/>
              <a:t>Esprit- Saint !</a:t>
            </a:r>
          </a:p>
          <a:p>
            <a:endParaRPr lang="fr-FR" dirty="0" smtClean="0"/>
          </a:p>
          <a:p>
            <a:r>
              <a:rPr lang="fr-FR" dirty="0" smtClean="0"/>
              <a:t>Proclamation du message !</a:t>
            </a:r>
          </a:p>
          <a:p>
            <a:endParaRPr lang="fr-FR" dirty="0" smtClean="0"/>
          </a:p>
          <a:p>
            <a:r>
              <a:rPr lang="fr-FR" dirty="0" smtClean="0"/>
              <a:t>Unité (uniformité) du langage, de la doctrine, de la liturgie ! Intégrité du message</a:t>
            </a:r>
          </a:p>
          <a:p>
            <a:endParaRPr lang="fr-FR" sz="1200" dirty="0" smtClean="0"/>
          </a:p>
          <a:p>
            <a:r>
              <a:rPr lang="fr-FR" dirty="0" smtClean="0"/>
              <a:t>Accueil de l’évangile = conversion  ; insistance sur la « rupture ».</a:t>
            </a:r>
          </a:p>
          <a:p>
            <a:endParaRPr lang="fr-FR" dirty="0" smtClean="0"/>
          </a:p>
          <a:p>
            <a:endParaRPr lang="fr-FR" dirty="0"/>
          </a:p>
        </p:txBody>
      </p:sp>
      <p:sp>
        <p:nvSpPr>
          <p:cNvPr id="4" name="Espace réservé du contenu 3"/>
          <p:cNvSpPr>
            <a:spLocks noGrp="1"/>
          </p:cNvSpPr>
          <p:nvPr>
            <p:ph sz="half" idx="2"/>
          </p:nvPr>
        </p:nvSpPr>
        <p:spPr/>
        <p:txBody>
          <a:bodyPr>
            <a:normAutofit fontScale="92500" lnSpcReduction="10000"/>
          </a:bodyPr>
          <a:lstStyle/>
          <a:p>
            <a:r>
              <a:rPr lang="fr-FR" dirty="0" smtClean="0"/>
              <a:t>Dimension humaine !</a:t>
            </a:r>
          </a:p>
          <a:p>
            <a:endParaRPr lang="fr-FR" dirty="0" smtClean="0"/>
          </a:p>
          <a:p>
            <a:r>
              <a:rPr lang="fr-FR" dirty="0" smtClean="0"/>
              <a:t>Témoignage de vie !</a:t>
            </a:r>
          </a:p>
          <a:p>
            <a:pPr marL="0" indent="0">
              <a:buNone/>
            </a:pPr>
            <a:endParaRPr lang="fr-FR" dirty="0"/>
          </a:p>
          <a:p>
            <a:r>
              <a:rPr lang="fr-FR" dirty="0" smtClean="0"/>
              <a:t>Pluralité ! Nécessité d’une adaptation en fonction des cultures (inculturation).</a:t>
            </a:r>
          </a:p>
          <a:p>
            <a:endParaRPr lang="fr-FR" dirty="0" smtClean="0"/>
          </a:p>
          <a:p>
            <a:r>
              <a:rPr lang="fr-FR" dirty="0" smtClean="0"/>
              <a:t> Il y a des « pierres d’attente » dans la culture ; insistance sur la « continuité ».</a:t>
            </a:r>
          </a:p>
          <a:p>
            <a:endParaRPr lang="fr-FR" dirty="0" smtClean="0"/>
          </a:p>
          <a:p>
            <a:endParaRPr lang="fr-FR" dirty="0"/>
          </a:p>
        </p:txBody>
      </p:sp>
    </p:spTree>
    <p:extLst>
      <p:ext uri="{BB962C8B-B14F-4D97-AF65-F5344CB8AC3E}">
        <p14:creationId xmlns:p14="http://schemas.microsoft.com/office/powerpoint/2010/main" val="278524659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59318"/>
            <a:ext cx="8534400" cy="758952"/>
          </a:xfrm>
        </p:spPr>
        <p:txBody>
          <a:bodyPr>
            <a:normAutofit fontScale="90000"/>
          </a:bodyPr>
          <a:lstStyle/>
          <a:p>
            <a:r>
              <a:rPr lang="fr-FR" dirty="0" smtClean="0"/>
              <a:t>Intervention décisive </a:t>
            </a:r>
            <a:br>
              <a:rPr lang="fr-FR" dirty="0" smtClean="0"/>
            </a:br>
            <a:r>
              <a:rPr lang="fr-FR" dirty="0" smtClean="0"/>
              <a:t>du Cardinal Karol </a:t>
            </a:r>
            <a:r>
              <a:rPr lang="fr-FR" dirty="0" err="1" smtClean="0"/>
              <a:t>Wojtyla</a:t>
            </a:r>
            <a:r>
              <a:rPr lang="fr-FR" dirty="0" smtClean="0"/>
              <a:t> </a:t>
            </a:r>
            <a:endParaRPr lang="fr-FR" dirty="0"/>
          </a:p>
        </p:txBody>
      </p:sp>
      <p:sp>
        <p:nvSpPr>
          <p:cNvPr id="3" name="Espace réservé du contenu 2"/>
          <p:cNvSpPr>
            <a:spLocks noGrp="1"/>
          </p:cNvSpPr>
          <p:nvPr>
            <p:ph sz="half" idx="1"/>
          </p:nvPr>
        </p:nvSpPr>
        <p:spPr/>
        <p:txBody>
          <a:bodyPr>
            <a:normAutofit fontScale="25000" lnSpcReduction="20000"/>
          </a:bodyPr>
          <a:lstStyle/>
          <a:p>
            <a:pPr marL="0" indent="0">
              <a:buNone/>
            </a:pPr>
            <a:r>
              <a:rPr lang="fr-FR" sz="8000" b="1" dirty="0" smtClean="0">
                <a:solidFill>
                  <a:srgbClr val="FF0000"/>
                </a:solidFill>
              </a:rPr>
              <a:t>Une vision « INTEGRALE » de l’évangélisation</a:t>
            </a:r>
          </a:p>
          <a:p>
            <a:endParaRPr lang="fr-FR" sz="3200" dirty="0"/>
          </a:p>
          <a:p>
            <a:pPr marL="0" indent="0">
              <a:buNone/>
            </a:pPr>
            <a:endParaRPr lang="fr-FR" sz="3200" dirty="0" smtClean="0"/>
          </a:p>
          <a:p>
            <a:pPr marL="0" indent="0" algn="just">
              <a:buNone/>
            </a:pPr>
            <a:r>
              <a:rPr lang="fr-FR" sz="6400" dirty="0" smtClean="0"/>
              <a:t>«</a:t>
            </a:r>
            <a:r>
              <a:rPr lang="fr-FR" sz="6400" dirty="0"/>
              <a:t> En écoutant ou en lisant vos interventions, j’ai été sensible à la crainte de négliger quelqu’un des éléments de </a:t>
            </a:r>
            <a:r>
              <a:rPr lang="fr-FR" sz="6400" b="1" dirty="0"/>
              <a:t>cette donnée complexe</a:t>
            </a:r>
            <a:r>
              <a:rPr lang="fr-FR" sz="6400" dirty="0"/>
              <a:t> que nous désignons sous le nom d’« évangélisation » : il est très important de rassembler tous les traits que vous avez notés. Et il ne suffit pas de les aligner, car ils </a:t>
            </a:r>
            <a:r>
              <a:rPr lang="fr-FR" sz="6400" b="1" dirty="0"/>
              <a:t>se complètent mutuellement</a:t>
            </a:r>
            <a:r>
              <a:rPr lang="fr-FR" sz="6400" dirty="0"/>
              <a:t>, en sorte qu’il faut les réunir pour obtenir </a:t>
            </a:r>
            <a:r>
              <a:rPr lang="fr-FR" sz="6400" b="1" dirty="0"/>
              <a:t>un concept intégral d’évangélisation.</a:t>
            </a:r>
            <a:r>
              <a:rPr lang="fr-FR" sz="6400" dirty="0"/>
              <a:t> Pour mieux mettre en lumière la complémentarité d’éléments apparemment opposés, nous allons nous efforcer de proposer en conjonction ces concepts qui </a:t>
            </a:r>
            <a:r>
              <a:rPr lang="fr-FR" sz="6400" b="1" dirty="0"/>
              <a:t>s’appellent mutuellement</a:t>
            </a:r>
            <a:r>
              <a:rPr lang="fr-FR" sz="6400" dirty="0"/>
              <a:t>. »</a:t>
            </a:r>
          </a:p>
          <a:p>
            <a:pPr marL="0" indent="0" algn="just">
              <a:buNone/>
            </a:pPr>
            <a:endParaRPr lang="fr-FR" sz="5600" dirty="0" smtClean="0"/>
          </a:p>
          <a:p>
            <a:pPr marL="0" indent="0" algn="just">
              <a:buNone/>
            </a:pPr>
            <a:r>
              <a:rPr lang="fr-FR" sz="5600" dirty="0" smtClean="0"/>
              <a:t>Document </a:t>
            </a:r>
            <a:r>
              <a:rPr lang="fr-FR" sz="5600" dirty="0"/>
              <a:t>bleu, </a:t>
            </a:r>
            <a:r>
              <a:rPr lang="fr-FR" sz="5600" dirty="0" smtClean="0"/>
              <a:t>introduction</a:t>
            </a:r>
            <a:endParaRPr lang="fr-FR" sz="3200" dirty="0" smtClean="0"/>
          </a:p>
          <a:p>
            <a:pPr marL="0" indent="0">
              <a:buNone/>
            </a:pPr>
            <a:endParaRPr lang="fr-FR" sz="3200" dirty="0"/>
          </a:p>
          <a:p>
            <a:pPr marL="0" indent="0">
              <a:buNone/>
            </a:pPr>
            <a:r>
              <a:rPr lang="fr-FR" sz="4800" dirty="0" smtClean="0"/>
              <a:t>La grande partie des intuitions du </a:t>
            </a:r>
            <a:r>
              <a:rPr lang="fr-FR" sz="4000" dirty="0" smtClean="0"/>
              <a:t>Cardinal </a:t>
            </a:r>
            <a:r>
              <a:rPr lang="fr-FR" sz="4000" dirty="0" err="1" smtClean="0"/>
              <a:t>Wojtyla</a:t>
            </a:r>
            <a:r>
              <a:rPr lang="fr-FR" sz="4000" dirty="0" smtClean="0"/>
              <a:t> se retrouvent dans l’Exhortation Post-synodale de Paul VI, </a:t>
            </a:r>
            <a:r>
              <a:rPr lang="fr-FR" sz="4000" i="1" dirty="0" err="1" smtClean="0"/>
              <a:t>Evangelii</a:t>
            </a:r>
            <a:r>
              <a:rPr lang="fr-FR" sz="4000" i="1" dirty="0" smtClean="0"/>
              <a:t> </a:t>
            </a:r>
            <a:r>
              <a:rPr lang="fr-FR" sz="4000" i="1" dirty="0" err="1" smtClean="0"/>
              <a:t>Nuntiandi</a:t>
            </a:r>
            <a:endParaRPr lang="fr-FR" sz="4000" dirty="0"/>
          </a:p>
        </p:txBody>
      </p:sp>
      <p:pic>
        <p:nvPicPr>
          <p:cNvPr id="5" name="Espace réservé du contenu 4" descr="pope-1.jpg"/>
          <p:cNvPicPr>
            <a:picLocks noGrp="1" noChangeAspect="1"/>
          </p:cNvPicPr>
          <p:nvPr>
            <p:ph sz="half" idx="2"/>
          </p:nvPr>
        </p:nvPicPr>
        <p:blipFill>
          <a:blip r:embed="rId2">
            <a:extLst>
              <a:ext uri="{28A0092B-C50C-407E-A947-70E740481C1C}">
                <a14:useLocalDpi xmlns:a14="http://schemas.microsoft.com/office/drawing/2010/main" val="0"/>
              </a:ext>
            </a:extLst>
          </a:blip>
          <a:srcRect l="17650" r="17650"/>
          <a:stretch>
            <a:fillRect/>
          </a:stretch>
        </p:blipFill>
        <p:spPr/>
      </p:pic>
    </p:spTree>
    <p:extLst>
      <p:ext uri="{BB962C8B-B14F-4D97-AF65-F5344CB8AC3E}">
        <p14:creationId xmlns:p14="http://schemas.microsoft.com/office/powerpoint/2010/main" val="354957512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Paul VI, </a:t>
            </a:r>
            <a:r>
              <a:rPr lang="fr-FR" i="1" dirty="0" err="1" smtClean="0"/>
              <a:t>Evangelii</a:t>
            </a:r>
            <a:r>
              <a:rPr lang="fr-FR" i="1" dirty="0" smtClean="0"/>
              <a:t> </a:t>
            </a:r>
            <a:r>
              <a:rPr lang="fr-FR" i="1" dirty="0" err="1" smtClean="0"/>
              <a:t>Nuntiandi</a:t>
            </a:r>
            <a:endParaRPr lang="fr-FR" dirty="0"/>
          </a:p>
        </p:txBody>
      </p:sp>
      <p:sp>
        <p:nvSpPr>
          <p:cNvPr id="3" name="Espace réservé du contenu 2"/>
          <p:cNvSpPr>
            <a:spLocks noGrp="1"/>
          </p:cNvSpPr>
          <p:nvPr>
            <p:ph sz="quarter" idx="1"/>
          </p:nvPr>
        </p:nvSpPr>
        <p:spPr/>
        <p:txBody>
          <a:bodyPr>
            <a:normAutofit fontScale="70000" lnSpcReduction="20000"/>
          </a:bodyPr>
          <a:lstStyle/>
          <a:p>
            <a:pPr marL="0" indent="0">
              <a:buNone/>
            </a:pPr>
            <a:endParaRPr lang="fr-FR" dirty="0" smtClean="0"/>
          </a:p>
          <a:p>
            <a:r>
              <a:rPr lang="fr-FR" dirty="0" smtClean="0"/>
              <a:t>Le « document pastoral le plus grand qui ait été écrit à ce jour » (Pape François).</a:t>
            </a:r>
          </a:p>
          <a:p>
            <a:endParaRPr lang="fr-FR" dirty="0" smtClean="0"/>
          </a:p>
          <a:p>
            <a:r>
              <a:rPr lang="fr-FR" dirty="0" smtClean="0"/>
              <a:t>Qu’est-ce qu’évangéliser = Chapitre 2</a:t>
            </a:r>
          </a:p>
          <a:p>
            <a:pPr marL="0" indent="0">
              <a:buNone/>
            </a:pPr>
            <a:endParaRPr lang="fr-FR" dirty="0" smtClean="0"/>
          </a:p>
          <a:p>
            <a:r>
              <a:rPr lang="fr-FR" dirty="0" smtClean="0"/>
              <a:t>EN </a:t>
            </a:r>
            <a:r>
              <a:rPr lang="fr-FR" dirty="0"/>
              <a:t>24 : </a:t>
            </a:r>
            <a:r>
              <a:rPr lang="fr-FR" b="1" dirty="0"/>
              <a:t>L’évangélisation, avons-Nous dit, </a:t>
            </a:r>
            <a:r>
              <a:rPr lang="fr-FR" b="1" dirty="0">
                <a:solidFill>
                  <a:srgbClr val="FF0000"/>
                </a:solidFill>
              </a:rPr>
              <a:t>est une démarche complexe</a:t>
            </a:r>
            <a:r>
              <a:rPr lang="fr-FR" dirty="0"/>
              <a:t>, aux éléments variés (…).</a:t>
            </a:r>
            <a:r>
              <a:rPr lang="fr-FR" b="1" dirty="0"/>
              <a:t> </a:t>
            </a:r>
            <a:r>
              <a:rPr lang="fr-FR" dirty="0"/>
              <a:t>Ces éléments peuvent apparaître </a:t>
            </a:r>
            <a:r>
              <a:rPr lang="fr-FR" b="1" dirty="0"/>
              <a:t>contrastants, voire exclusifs</a:t>
            </a:r>
            <a:r>
              <a:rPr lang="fr-FR" dirty="0"/>
              <a:t>. Ils sont en réalité </a:t>
            </a:r>
            <a:r>
              <a:rPr lang="fr-FR" b="1" dirty="0">
                <a:solidFill>
                  <a:srgbClr val="FF0000"/>
                </a:solidFill>
              </a:rPr>
              <a:t>complémentaires et mutuellement enrichissants. Il faut toujours envisager chacun d’eux dans son intégration aux autres.</a:t>
            </a:r>
            <a:r>
              <a:rPr lang="fr-FR" dirty="0">
                <a:solidFill>
                  <a:srgbClr val="FF0000"/>
                </a:solidFill>
              </a:rPr>
              <a:t> </a:t>
            </a:r>
            <a:r>
              <a:rPr lang="fr-FR" dirty="0"/>
              <a:t>La valeur du récent Synode a été de nous avoir constamment invités à </a:t>
            </a:r>
            <a:r>
              <a:rPr lang="fr-FR" b="1" dirty="0">
                <a:solidFill>
                  <a:srgbClr val="FF0000"/>
                </a:solidFill>
              </a:rPr>
              <a:t>composer ces éléments, plutôt qu’à les opposer entre eux,</a:t>
            </a:r>
            <a:r>
              <a:rPr lang="fr-FR" dirty="0"/>
              <a:t> pour avoir la pleine compréhension de l’activité évangélisatrice de l’Eglise</a:t>
            </a:r>
            <a:r>
              <a:rPr lang="fr-FR" dirty="0" smtClean="0"/>
              <a:t>.</a:t>
            </a:r>
          </a:p>
          <a:p>
            <a:endParaRPr lang="fr-FR" dirty="0"/>
          </a:p>
          <a:p>
            <a:r>
              <a:rPr lang="fr-FR" dirty="0" smtClean="0"/>
              <a:t>Quelle est ce vision intégrale ?</a:t>
            </a:r>
            <a:endParaRPr lang="fr-FR" dirty="0"/>
          </a:p>
          <a:p>
            <a:endParaRPr lang="fr-FR" dirty="0" smtClean="0"/>
          </a:p>
          <a:p>
            <a:endParaRPr lang="fr-FR" dirty="0"/>
          </a:p>
        </p:txBody>
      </p:sp>
    </p:spTree>
    <p:extLst>
      <p:ext uri="{BB962C8B-B14F-4D97-AF65-F5344CB8AC3E}">
        <p14:creationId xmlns:p14="http://schemas.microsoft.com/office/powerpoint/2010/main" val="24212817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Qu’est-ce qu’évangéliser ? (</a:t>
            </a:r>
            <a:r>
              <a:rPr lang="fr-FR" b="1" dirty="0" smtClean="0">
                <a:solidFill>
                  <a:srgbClr val="FF0000"/>
                </a:solidFill>
              </a:rPr>
              <a:t>texte 3</a:t>
            </a:r>
            <a:r>
              <a:rPr lang="fr-FR" dirty="0" smtClean="0"/>
              <a:t>) </a:t>
            </a:r>
            <a:endParaRPr lang="fr-FR" dirty="0"/>
          </a:p>
        </p:txBody>
      </p:sp>
      <p:sp>
        <p:nvSpPr>
          <p:cNvPr id="3" name="Espace réservé du contenu 2"/>
          <p:cNvSpPr>
            <a:spLocks noGrp="1"/>
          </p:cNvSpPr>
          <p:nvPr>
            <p:ph sz="quarter" idx="1"/>
          </p:nvPr>
        </p:nvSpPr>
        <p:spPr/>
        <p:txBody>
          <a:bodyPr/>
          <a:lstStyle/>
          <a:p>
            <a:pPr marL="514350" indent="-514350">
              <a:buFont typeface="+mj-lt"/>
              <a:buAutoNum type="arabicParenR"/>
            </a:pPr>
            <a:r>
              <a:rPr lang="fr-FR" dirty="0" smtClean="0"/>
              <a:t>Viser le renouveau de l’humanité ; l’évangélisation des cultures</a:t>
            </a:r>
          </a:p>
          <a:p>
            <a:pPr marL="514350" indent="-514350">
              <a:buFont typeface="+mj-lt"/>
              <a:buAutoNum type="arabicParenR"/>
            </a:pPr>
            <a:r>
              <a:rPr lang="fr-FR" dirty="0" smtClean="0"/>
              <a:t>Importance primordiale du </a:t>
            </a:r>
            <a:r>
              <a:rPr lang="fr-FR" b="1" dirty="0" smtClean="0">
                <a:solidFill>
                  <a:srgbClr val="FF0000"/>
                </a:solidFill>
              </a:rPr>
              <a:t>témoignage de vie</a:t>
            </a:r>
          </a:p>
          <a:p>
            <a:pPr marL="514350" indent="-514350">
              <a:buFont typeface="+mj-lt"/>
              <a:buAutoNum type="arabicParenR"/>
            </a:pPr>
            <a:r>
              <a:rPr lang="fr-FR" dirty="0" smtClean="0"/>
              <a:t>Nécessité d’une </a:t>
            </a:r>
            <a:r>
              <a:rPr lang="fr-FR" b="1" dirty="0" smtClean="0">
                <a:solidFill>
                  <a:srgbClr val="FF0000"/>
                </a:solidFill>
              </a:rPr>
              <a:t>annonce explicite</a:t>
            </a:r>
          </a:p>
          <a:p>
            <a:pPr marL="514350" indent="-514350">
              <a:buFont typeface="+mj-lt"/>
              <a:buAutoNum type="arabicParenR"/>
            </a:pPr>
            <a:r>
              <a:rPr lang="fr-FR" b="1" dirty="0" smtClean="0">
                <a:solidFill>
                  <a:srgbClr val="FF0000"/>
                </a:solidFill>
              </a:rPr>
              <a:t>Adhésion personnelle </a:t>
            </a:r>
            <a:r>
              <a:rPr lang="fr-FR" dirty="0" smtClean="0"/>
              <a:t>(foi, conversion) et </a:t>
            </a:r>
            <a:r>
              <a:rPr lang="fr-FR" b="1" dirty="0" smtClean="0">
                <a:solidFill>
                  <a:srgbClr val="FF0000"/>
                </a:solidFill>
              </a:rPr>
              <a:t>communautaire</a:t>
            </a:r>
            <a:r>
              <a:rPr lang="fr-FR" dirty="0" smtClean="0"/>
              <a:t> (Parole et Sacrement)</a:t>
            </a:r>
          </a:p>
          <a:p>
            <a:pPr marL="514350" indent="-514350">
              <a:buFont typeface="+mj-lt"/>
              <a:buAutoNum type="arabicParenR"/>
            </a:pPr>
            <a:r>
              <a:rPr lang="fr-FR" dirty="0" smtClean="0"/>
              <a:t>Entraînant </a:t>
            </a:r>
            <a:r>
              <a:rPr lang="fr-FR" b="1" dirty="0" smtClean="0">
                <a:solidFill>
                  <a:srgbClr val="FF0000"/>
                </a:solidFill>
              </a:rPr>
              <a:t>un nouvel apostolat </a:t>
            </a:r>
            <a:endParaRPr lang="fr-FR" dirty="0" smtClean="0">
              <a:solidFill>
                <a:srgbClr val="FF0000"/>
              </a:solidFill>
            </a:endParaRPr>
          </a:p>
        </p:txBody>
      </p:sp>
    </p:spTree>
    <p:extLst>
      <p:ext uri="{BB962C8B-B14F-4D97-AF65-F5344CB8AC3E}">
        <p14:creationId xmlns:p14="http://schemas.microsoft.com/office/powerpoint/2010/main" val="42279876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smtClean="0"/>
              <a:t>Un petit détour</a:t>
            </a:r>
            <a:r>
              <a:rPr lang="mr-IN" sz="3600" dirty="0" smtClean="0"/>
              <a:t>…</a:t>
            </a:r>
            <a:r>
              <a:rPr lang="fr-FR" sz="3600" dirty="0"/>
              <a:t> </a:t>
            </a:r>
            <a:r>
              <a:rPr lang="fr-FR" sz="3600" dirty="0" smtClean="0"/>
              <a:t>deux succès français</a:t>
            </a:r>
            <a:r>
              <a:rPr lang="mr-IN" sz="3600" dirty="0" smtClean="0"/>
              <a:t>…</a:t>
            </a:r>
            <a:endParaRPr lang="fr-FR" sz="3600" dirty="0"/>
          </a:p>
        </p:txBody>
      </p:sp>
      <p:pic>
        <p:nvPicPr>
          <p:cNvPr id="8" name="Espace réservé du contenu 7" descr="18889951.jpg"/>
          <p:cNvPicPr>
            <a:picLocks noGrp="1" noChangeAspect="1"/>
          </p:cNvPicPr>
          <p:nvPr>
            <p:ph sz="half" idx="1"/>
          </p:nvPr>
        </p:nvPicPr>
        <p:blipFill>
          <a:blip r:embed="rId2">
            <a:extLst>
              <a:ext uri="{28A0092B-C50C-407E-A947-70E740481C1C}">
                <a14:useLocalDpi xmlns:a14="http://schemas.microsoft.com/office/drawing/2010/main" val="0"/>
              </a:ext>
            </a:extLst>
          </a:blip>
          <a:srcRect t="6530" b="6530"/>
          <a:stretch>
            <a:fillRect/>
          </a:stretch>
        </p:blipFill>
        <p:spPr/>
      </p:pic>
      <p:pic>
        <p:nvPicPr>
          <p:cNvPr id="5" name="Espace réservé du contenu 4" descr="616017_676816_235660.jpg"/>
          <p:cNvPicPr>
            <a:picLocks noGrp="1" noChangeAspect="1"/>
          </p:cNvPicPr>
          <p:nvPr>
            <p:ph sz="half" idx="2"/>
          </p:nvPr>
        </p:nvPicPr>
        <p:blipFill>
          <a:blip r:embed="rId3">
            <a:extLst>
              <a:ext uri="{28A0092B-C50C-407E-A947-70E740481C1C}">
                <a14:useLocalDpi xmlns:a14="http://schemas.microsoft.com/office/drawing/2010/main" val="0"/>
              </a:ext>
            </a:extLst>
          </a:blip>
          <a:srcRect t="8732" b="8732"/>
          <a:stretch>
            <a:fillRect/>
          </a:stretch>
        </p:blipFill>
        <p:spPr>
          <a:xfrm>
            <a:off x="4760256" y="1392339"/>
            <a:ext cx="4038600" cy="4651393"/>
          </a:xfrm>
        </p:spPr>
      </p:pic>
      <p:sp>
        <p:nvSpPr>
          <p:cNvPr id="6" name="ZoneTexte 5"/>
          <p:cNvSpPr txBox="1"/>
          <p:nvPr/>
        </p:nvSpPr>
        <p:spPr>
          <a:xfrm>
            <a:off x="4671722" y="6043732"/>
            <a:ext cx="4038600" cy="584776"/>
          </a:xfrm>
          <a:prstGeom prst="rect">
            <a:avLst/>
          </a:prstGeom>
          <a:noFill/>
        </p:spPr>
        <p:txBody>
          <a:bodyPr wrap="square" rtlCol="0">
            <a:spAutoFit/>
          </a:bodyPr>
          <a:lstStyle/>
          <a:p>
            <a:r>
              <a:rPr lang="fr-FR" sz="1600" dirty="0" smtClean="0"/>
              <a:t>7,27 millions de spectateurs en moins de trois semaine ; 19,44 millions d’entrées</a:t>
            </a:r>
            <a:endParaRPr lang="fr-FR" sz="1600" dirty="0"/>
          </a:p>
        </p:txBody>
      </p:sp>
      <p:sp>
        <p:nvSpPr>
          <p:cNvPr id="7" name="ZoneTexte 6"/>
          <p:cNvSpPr txBox="1"/>
          <p:nvPr/>
        </p:nvSpPr>
        <p:spPr>
          <a:xfrm>
            <a:off x="425508" y="6055030"/>
            <a:ext cx="4038600" cy="369332"/>
          </a:xfrm>
          <a:prstGeom prst="rect">
            <a:avLst/>
          </a:prstGeom>
          <a:noFill/>
        </p:spPr>
        <p:txBody>
          <a:bodyPr wrap="square" rtlCol="0">
            <a:spAutoFit/>
          </a:bodyPr>
          <a:lstStyle/>
          <a:p>
            <a:r>
              <a:rPr lang="fr-FR" dirty="0" smtClean="0"/>
              <a:t>20,5 millions d’entrées</a:t>
            </a:r>
            <a:endParaRPr lang="fr-FR" dirty="0"/>
          </a:p>
        </p:txBody>
      </p:sp>
    </p:spTree>
    <p:extLst>
      <p:ext uri="{BB962C8B-B14F-4D97-AF65-F5344CB8AC3E}">
        <p14:creationId xmlns:p14="http://schemas.microsoft.com/office/powerpoint/2010/main" val="307221658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dirty="0" smtClean="0"/>
              <a:t>Un parallèle intéressant (Emmaüs)</a:t>
            </a:r>
            <a:endParaRPr lang="fr-FR" sz="3600" dirty="0"/>
          </a:p>
        </p:txBody>
      </p:sp>
      <p:sp>
        <p:nvSpPr>
          <p:cNvPr id="3" name="Espace réservé du contenu 2"/>
          <p:cNvSpPr>
            <a:spLocks noGrp="1"/>
          </p:cNvSpPr>
          <p:nvPr>
            <p:ph sz="half" idx="1"/>
          </p:nvPr>
        </p:nvSpPr>
        <p:spPr/>
        <p:txBody>
          <a:bodyPr>
            <a:normAutofit lnSpcReduction="10000"/>
          </a:bodyPr>
          <a:lstStyle/>
          <a:p>
            <a:r>
              <a:rPr lang="fr-FR" dirty="0" smtClean="0"/>
              <a:t>Témoignage de vie</a:t>
            </a:r>
          </a:p>
          <a:p>
            <a:pPr marL="0" indent="0">
              <a:buNone/>
            </a:pPr>
            <a:endParaRPr lang="fr-FR" dirty="0" smtClean="0"/>
          </a:p>
          <a:p>
            <a:r>
              <a:rPr lang="fr-FR" dirty="0" smtClean="0"/>
              <a:t>Annonce explicite</a:t>
            </a:r>
          </a:p>
          <a:p>
            <a:endParaRPr lang="fr-FR" dirty="0" smtClean="0"/>
          </a:p>
          <a:p>
            <a:r>
              <a:rPr lang="fr-FR" dirty="0" smtClean="0"/>
              <a:t>Dimension communautaire</a:t>
            </a:r>
          </a:p>
          <a:p>
            <a:pPr lvl="1"/>
            <a:r>
              <a:rPr lang="fr-FR" dirty="0" smtClean="0"/>
              <a:t>Parole</a:t>
            </a:r>
          </a:p>
          <a:p>
            <a:pPr lvl="1"/>
            <a:r>
              <a:rPr lang="fr-FR" dirty="0" smtClean="0"/>
              <a:t>Sacrements</a:t>
            </a:r>
          </a:p>
          <a:p>
            <a:endParaRPr lang="fr-FR" dirty="0" smtClean="0"/>
          </a:p>
          <a:p>
            <a:r>
              <a:rPr lang="fr-FR" dirty="0" smtClean="0"/>
              <a:t>Entraînant un nouvel apostolat</a:t>
            </a:r>
          </a:p>
          <a:p>
            <a:endParaRPr lang="fr-FR" dirty="0"/>
          </a:p>
        </p:txBody>
      </p:sp>
      <p:sp>
        <p:nvSpPr>
          <p:cNvPr id="4" name="Espace réservé du contenu 3"/>
          <p:cNvSpPr>
            <a:spLocks noGrp="1"/>
          </p:cNvSpPr>
          <p:nvPr>
            <p:ph sz="half" idx="2"/>
          </p:nvPr>
        </p:nvSpPr>
        <p:spPr/>
        <p:txBody>
          <a:bodyPr>
            <a:normAutofit lnSpcReduction="10000"/>
          </a:bodyPr>
          <a:lstStyle/>
          <a:p>
            <a:r>
              <a:rPr lang="fr-FR" dirty="0" smtClean="0"/>
              <a:t>« Jésus s’approche, il fait route avec eux »</a:t>
            </a:r>
          </a:p>
          <a:p>
            <a:r>
              <a:rPr lang="fr-FR" dirty="0" smtClean="0"/>
              <a:t>« Il leur expliqua tout ce qui le concernait dans les Ecritures »</a:t>
            </a:r>
          </a:p>
          <a:p>
            <a:r>
              <a:rPr lang="fr-FR" dirty="0" smtClean="0"/>
              <a:t>Reste avec nous ; il resta avec eux</a:t>
            </a:r>
          </a:p>
          <a:p>
            <a:pPr lvl="1"/>
            <a:r>
              <a:rPr lang="fr-FR" dirty="0" smtClean="0"/>
              <a:t>Quand il nous expliquait les Ecritures ; il rompit le pain</a:t>
            </a:r>
          </a:p>
          <a:p>
            <a:r>
              <a:rPr lang="fr-FR" dirty="0" smtClean="0"/>
              <a:t>Ils retournent à Jérusalem</a:t>
            </a:r>
          </a:p>
          <a:p>
            <a:pPr lvl="1"/>
            <a:endParaRPr lang="fr-FR" dirty="0"/>
          </a:p>
        </p:txBody>
      </p:sp>
      <p:sp>
        <p:nvSpPr>
          <p:cNvPr id="5" name="ZoneTexte 4"/>
          <p:cNvSpPr txBox="1"/>
          <p:nvPr/>
        </p:nvSpPr>
        <p:spPr>
          <a:xfrm>
            <a:off x="971129" y="5919633"/>
            <a:ext cx="7115372" cy="461665"/>
          </a:xfrm>
          <a:prstGeom prst="rect">
            <a:avLst/>
          </a:prstGeom>
          <a:noFill/>
        </p:spPr>
        <p:txBody>
          <a:bodyPr wrap="square" rtlCol="0">
            <a:spAutoFit/>
          </a:bodyPr>
          <a:lstStyle/>
          <a:p>
            <a:r>
              <a:rPr lang="fr-FR" sz="2400" b="1" dirty="0" smtClean="0">
                <a:solidFill>
                  <a:srgbClr val="FF0000"/>
                </a:solidFill>
              </a:rPr>
              <a:t>TEXTE DU PAPE FRANCOIS (Texte 4)</a:t>
            </a:r>
            <a:endParaRPr lang="fr-FR" sz="2400" b="1" dirty="0">
              <a:solidFill>
                <a:srgbClr val="FF0000"/>
              </a:solidFill>
            </a:endParaRPr>
          </a:p>
        </p:txBody>
      </p:sp>
      <p:sp>
        <p:nvSpPr>
          <p:cNvPr id="6" name="ZoneTexte 5"/>
          <p:cNvSpPr txBox="1"/>
          <p:nvPr/>
        </p:nvSpPr>
        <p:spPr>
          <a:xfrm>
            <a:off x="3230864" y="37348"/>
            <a:ext cx="184666" cy="369332"/>
          </a:xfrm>
          <a:prstGeom prst="rect">
            <a:avLst/>
          </a:prstGeom>
          <a:noFill/>
        </p:spPr>
        <p:txBody>
          <a:bodyPr wrap="none" rtlCol="0">
            <a:spAutoFit/>
          </a:bodyPr>
          <a:lstStyle/>
          <a:p>
            <a:endParaRPr lang="fr-FR" dirty="0"/>
          </a:p>
        </p:txBody>
      </p:sp>
    </p:spTree>
    <p:extLst>
      <p:ext uri="{BB962C8B-B14F-4D97-AF65-F5344CB8AC3E}">
        <p14:creationId xmlns:p14="http://schemas.microsoft.com/office/powerpoint/2010/main" val="7108703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90934"/>
            <a:ext cx="7772400" cy="1237251"/>
          </a:xfrm>
        </p:spPr>
        <p:txBody>
          <a:bodyPr/>
          <a:lstStyle/>
          <a:p>
            <a:r>
              <a:rPr lang="fr-FR" dirty="0" smtClean="0"/>
              <a:t>Pourquoi évangéliser ?</a:t>
            </a:r>
            <a:endParaRPr lang="fr-FR" dirty="0"/>
          </a:p>
        </p:txBody>
      </p:sp>
      <p:sp>
        <p:nvSpPr>
          <p:cNvPr id="4" name="Sous-titre 3"/>
          <p:cNvSpPr>
            <a:spLocks noGrp="1"/>
          </p:cNvSpPr>
          <p:nvPr>
            <p:ph type="subTitle" idx="1"/>
          </p:nvPr>
        </p:nvSpPr>
        <p:spPr>
          <a:xfrm>
            <a:off x="685800" y="2819400"/>
            <a:ext cx="7772400" cy="1752600"/>
          </a:xfrm>
        </p:spPr>
        <p:txBody>
          <a:bodyPr>
            <a:normAutofit/>
          </a:bodyPr>
          <a:lstStyle/>
          <a:p>
            <a:r>
              <a:rPr lang="fr-FR" dirty="0"/>
              <a:t>annoncer l’Évangile, </a:t>
            </a:r>
            <a:endParaRPr lang="fr-FR" dirty="0" smtClean="0"/>
          </a:p>
          <a:p>
            <a:r>
              <a:rPr lang="fr-FR" dirty="0" smtClean="0"/>
              <a:t>ce </a:t>
            </a:r>
            <a:r>
              <a:rPr lang="fr-FR" dirty="0"/>
              <a:t>n’est pas là pour moi un motif de fierté</a:t>
            </a:r>
            <a:r>
              <a:rPr lang="fr-FR" dirty="0" smtClean="0"/>
              <a:t>,</a:t>
            </a:r>
          </a:p>
          <a:p>
            <a:r>
              <a:rPr lang="fr-FR" dirty="0" smtClean="0"/>
              <a:t> </a:t>
            </a:r>
            <a:r>
              <a:rPr lang="fr-FR" dirty="0"/>
              <a:t>c’est une nécessité qui s’impose à moi. Malheur à moi </a:t>
            </a:r>
            <a:endParaRPr lang="fr-FR" dirty="0" smtClean="0"/>
          </a:p>
          <a:p>
            <a:r>
              <a:rPr lang="fr-FR" dirty="0" smtClean="0"/>
              <a:t>si </a:t>
            </a:r>
            <a:r>
              <a:rPr lang="fr-FR" dirty="0"/>
              <a:t>je n’annonçais pas l’Évangile </a:t>
            </a:r>
            <a:r>
              <a:rPr lang="fr-FR" dirty="0" smtClean="0"/>
              <a:t>!</a:t>
            </a:r>
          </a:p>
          <a:p>
            <a:r>
              <a:rPr lang="fr-FR" dirty="0" smtClean="0"/>
              <a:t>1 COR 9,16</a:t>
            </a:r>
            <a:endParaRPr lang="fr-FR" dirty="0"/>
          </a:p>
        </p:txBody>
      </p:sp>
    </p:spTree>
    <p:extLst>
      <p:ext uri="{BB962C8B-B14F-4D97-AF65-F5344CB8AC3E}">
        <p14:creationId xmlns:p14="http://schemas.microsoft.com/office/powerpoint/2010/main" val="253571161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59318"/>
            <a:ext cx="8534400" cy="758952"/>
          </a:xfrm>
        </p:spPr>
        <p:txBody>
          <a:bodyPr>
            <a:normAutofit fontScale="90000"/>
          </a:bodyPr>
          <a:lstStyle/>
          <a:p>
            <a:r>
              <a:rPr lang="fr-FR" dirty="0" smtClean="0"/>
              <a:t/>
            </a:r>
            <a:br>
              <a:rPr lang="fr-FR" dirty="0" smtClean="0"/>
            </a:br>
            <a:r>
              <a:rPr lang="fr-FR" dirty="0" smtClean="0"/>
              <a:t>Les freins ?</a:t>
            </a:r>
            <a:br>
              <a:rPr lang="fr-FR" dirty="0" smtClean="0"/>
            </a:br>
            <a:r>
              <a:rPr lang="fr-FR" dirty="0" smtClean="0"/>
              <a:t>Jean-Paul II, </a:t>
            </a:r>
            <a:r>
              <a:rPr lang="fr-FR" i="1" dirty="0" err="1" smtClean="0"/>
              <a:t>Redemptoris</a:t>
            </a:r>
            <a:r>
              <a:rPr lang="fr-FR" i="1" dirty="0" smtClean="0"/>
              <a:t> </a:t>
            </a:r>
            <a:r>
              <a:rPr lang="fr-FR" i="1" dirty="0" err="1" smtClean="0"/>
              <a:t>missio</a:t>
            </a:r>
            <a:r>
              <a:rPr lang="fr-FR" i="1" dirty="0" smtClean="0"/>
              <a:t> 4 </a:t>
            </a:r>
            <a:endParaRPr lang="fr-FR" dirty="0"/>
          </a:p>
        </p:txBody>
      </p:sp>
      <p:sp>
        <p:nvSpPr>
          <p:cNvPr id="5" name="Rectangle 4"/>
          <p:cNvSpPr/>
          <p:nvPr/>
        </p:nvSpPr>
        <p:spPr>
          <a:xfrm>
            <a:off x="1078097" y="1660417"/>
            <a:ext cx="7002975" cy="5109091"/>
          </a:xfrm>
          <a:prstGeom prst="rect">
            <a:avLst/>
          </a:prstGeom>
        </p:spPr>
        <p:txBody>
          <a:bodyPr wrap="square">
            <a:spAutoFit/>
          </a:bodyPr>
          <a:lstStyle/>
          <a:p>
            <a:pPr algn="just"/>
            <a:r>
              <a:rPr lang="fr-FR" sz="2800" dirty="0"/>
              <a:t>C</a:t>
            </a:r>
            <a:r>
              <a:rPr lang="fr-FR" sz="2800" dirty="0" smtClean="0"/>
              <a:t>ertains s'interrogent : </a:t>
            </a:r>
            <a:r>
              <a:rPr lang="fr-FR" sz="2800" dirty="0"/>
              <a:t>la mission auprès des non-chrétiens est-elle encore actuelle? N'est-elle pas remplacée par le dialogue inter-religieux? La promotion humaine n'est-elle pas un objectif suffisant? Le respect de la conscience et de la liberté n'exclut-il pas toute proposition de conversion? Ne peut-on faire son salut dans n'importe quelle religion? Alors, pourquoi la mission</a:t>
            </a:r>
            <a:r>
              <a:rPr lang="fr-FR" sz="2800" dirty="0" smtClean="0"/>
              <a:t>?</a:t>
            </a:r>
          </a:p>
          <a:p>
            <a:pPr algn="just"/>
            <a:endParaRPr lang="fr-FR" sz="2800" dirty="0"/>
          </a:p>
          <a:p>
            <a:pPr algn="ctr"/>
            <a:r>
              <a:rPr lang="fr-FR" b="1" dirty="0" smtClean="0">
                <a:solidFill>
                  <a:srgbClr val="FF0000"/>
                </a:solidFill>
              </a:rPr>
              <a:t>Toute l’Encyclique répond à cette question !</a:t>
            </a:r>
          </a:p>
        </p:txBody>
      </p:sp>
    </p:spTree>
    <p:extLst>
      <p:ext uri="{BB962C8B-B14F-4D97-AF65-F5344CB8AC3E}">
        <p14:creationId xmlns:p14="http://schemas.microsoft.com/office/powerpoint/2010/main" val="31085584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Suspicion de prosélytisme</a:t>
            </a:r>
            <a:r>
              <a:rPr lang="mr-IN" dirty="0"/>
              <a:t>…</a:t>
            </a:r>
            <a:endParaRPr lang="fr-FR" dirty="0"/>
          </a:p>
        </p:txBody>
      </p:sp>
      <p:sp>
        <p:nvSpPr>
          <p:cNvPr id="3" name="Espace réservé du contenu 2"/>
          <p:cNvSpPr>
            <a:spLocks noGrp="1"/>
          </p:cNvSpPr>
          <p:nvPr>
            <p:ph sz="quarter" idx="1"/>
          </p:nvPr>
        </p:nvSpPr>
        <p:spPr/>
        <p:txBody>
          <a:bodyPr>
            <a:normAutofit fontScale="92500" lnSpcReduction="20000"/>
          </a:bodyPr>
          <a:lstStyle/>
          <a:p>
            <a:pPr marL="0" indent="0">
              <a:buNone/>
            </a:pPr>
            <a:r>
              <a:rPr lang="fr-FR" dirty="0" smtClean="0"/>
              <a:t>L'annonce </a:t>
            </a:r>
            <a:r>
              <a:rPr lang="fr-FR" dirty="0"/>
              <a:t>et le témoignage du Christ, </a:t>
            </a:r>
            <a:r>
              <a:rPr lang="fr-FR" dirty="0">
                <a:solidFill>
                  <a:srgbClr val="FF0000"/>
                </a:solidFill>
              </a:rPr>
              <a:t>quand ils sont faits </a:t>
            </a:r>
            <a:r>
              <a:rPr lang="fr-FR" dirty="0" smtClean="0">
                <a:solidFill>
                  <a:srgbClr val="FF0000"/>
                </a:solidFill>
              </a:rPr>
              <a:t>dans </a:t>
            </a:r>
            <a:r>
              <a:rPr lang="fr-FR" dirty="0">
                <a:solidFill>
                  <a:srgbClr val="FF0000"/>
                </a:solidFill>
              </a:rPr>
              <a:t>le respect des consciences, ne violent pas la liberté</a:t>
            </a:r>
            <a:r>
              <a:rPr lang="fr-FR" dirty="0"/>
              <a:t>. </a:t>
            </a:r>
            <a:r>
              <a:rPr lang="fr-FR" dirty="0" smtClean="0"/>
              <a:t>La </a:t>
            </a:r>
            <a:r>
              <a:rPr lang="fr-FR" dirty="0"/>
              <a:t>foi exige la libre adhésion de l'homme, mais elle </a:t>
            </a:r>
            <a:r>
              <a:rPr lang="fr-FR" dirty="0" smtClean="0"/>
              <a:t>doit être </a:t>
            </a:r>
            <a:r>
              <a:rPr lang="fr-FR" dirty="0"/>
              <a:t>proposée parce que les «multitudes ont le droit </a:t>
            </a:r>
            <a:r>
              <a:rPr lang="fr-FR" dirty="0" smtClean="0"/>
              <a:t>de connaître </a:t>
            </a:r>
            <a:r>
              <a:rPr lang="fr-FR" dirty="0"/>
              <a:t>la richesse du mystère du Christ, dans </a:t>
            </a:r>
            <a:r>
              <a:rPr lang="fr-FR" dirty="0" smtClean="0"/>
              <a:t>lequel nous </a:t>
            </a:r>
            <a:r>
              <a:rPr lang="fr-FR" dirty="0"/>
              <a:t>croyons que toute l'humanité peut trouver, avec </a:t>
            </a:r>
            <a:r>
              <a:rPr lang="fr-FR" dirty="0" smtClean="0"/>
              <a:t>une plénitude </a:t>
            </a:r>
            <a:r>
              <a:rPr lang="fr-FR" dirty="0"/>
              <a:t>insoupçonnable, tout ce qu'elle cherche à </a:t>
            </a:r>
            <a:r>
              <a:rPr lang="fr-FR" dirty="0" smtClean="0"/>
              <a:t>tâtons au </a:t>
            </a:r>
            <a:r>
              <a:rPr lang="fr-FR" dirty="0"/>
              <a:t>sujet de Dieu, de l'homme et de son destin, de la vie </a:t>
            </a:r>
            <a:r>
              <a:rPr lang="fr-FR" dirty="0" smtClean="0"/>
              <a:t>et de </a:t>
            </a:r>
            <a:r>
              <a:rPr lang="fr-FR" dirty="0"/>
              <a:t>la mort, de la vérité. ...] C'est pourquoi l'Eglise garde v</a:t>
            </a:r>
            <a:r>
              <a:rPr lang="fr-FR" dirty="0" smtClean="0"/>
              <a:t>ivant </a:t>
            </a:r>
            <a:r>
              <a:rPr lang="fr-FR" dirty="0"/>
              <a:t>son élan missionnaire, et même elle veut </a:t>
            </a:r>
            <a:r>
              <a:rPr lang="fr-FR" dirty="0" smtClean="0"/>
              <a:t>l'intensifier dans </a:t>
            </a:r>
            <a:r>
              <a:rPr lang="fr-FR" dirty="0"/>
              <a:t>le moment historique qui est le nôtre</a:t>
            </a:r>
            <a:r>
              <a:rPr lang="fr-FR" dirty="0" smtClean="0"/>
              <a:t>» (cf. EN 53)</a:t>
            </a:r>
          </a:p>
          <a:p>
            <a:pPr marL="0" indent="0">
              <a:buNone/>
            </a:pPr>
            <a:endParaRPr lang="fr-FR" dirty="0" smtClean="0"/>
          </a:p>
          <a:p>
            <a:pPr marL="0" indent="0">
              <a:buNone/>
            </a:pPr>
            <a:r>
              <a:rPr lang="fr-FR" dirty="0" smtClean="0"/>
              <a:t>Jean</a:t>
            </a:r>
            <a:r>
              <a:rPr lang="fr-FR" dirty="0"/>
              <a:t>-Paul II : </a:t>
            </a:r>
            <a:r>
              <a:rPr lang="fr-FR" i="1" dirty="0" err="1"/>
              <a:t>Redemptoris</a:t>
            </a:r>
            <a:r>
              <a:rPr lang="fr-FR" i="1" dirty="0"/>
              <a:t> </a:t>
            </a:r>
            <a:r>
              <a:rPr lang="fr-FR" i="1" dirty="0" err="1"/>
              <a:t>Missio</a:t>
            </a:r>
            <a:r>
              <a:rPr lang="fr-FR" i="1" dirty="0"/>
              <a:t> </a:t>
            </a:r>
            <a:r>
              <a:rPr lang="fr-FR" dirty="0"/>
              <a:t>8</a:t>
            </a:r>
          </a:p>
          <a:p>
            <a:pPr marL="0" indent="0">
              <a:buNone/>
            </a:pPr>
            <a:endParaRPr lang="fr-FR" dirty="0" smtClean="0"/>
          </a:p>
          <a:p>
            <a:pPr marL="0" indent="0">
              <a:buNone/>
            </a:pPr>
            <a:endParaRPr lang="fr-FR" dirty="0"/>
          </a:p>
          <a:p>
            <a:pPr lvl="1"/>
            <a:endParaRPr lang="fr-FR" dirty="0" smtClean="0"/>
          </a:p>
          <a:p>
            <a:pPr lvl="1"/>
            <a:endParaRPr lang="fr-FR" dirty="0" smtClean="0"/>
          </a:p>
          <a:p>
            <a:endParaRPr lang="fr-FR" dirty="0" smtClean="0"/>
          </a:p>
          <a:p>
            <a:pPr marL="0" indent="0">
              <a:buNone/>
            </a:pPr>
            <a:endParaRPr lang="fr-FR" dirty="0" smtClean="0"/>
          </a:p>
        </p:txBody>
      </p:sp>
    </p:spTree>
    <p:extLst>
      <p:ext uri="{BB962C8B-B14F-4D97-AF65-F5344CB8AC3E}">
        <p14:creationId xmlns:p14="http://schemas.microsoft.com/office/powerpoint/2010/main" val="157082760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Bien d’autres freins !</a:t>
            </a:r>
            <a:endParaRPr lang="fr-FR" dirty="0"/>
          </a:p>
        </p:txBody>
      </p:sp>
      <p:sp>
        <p:nvSpPr>
          <p:cNvPr id="3" name="Espace réservé du contenu 2"/>
          <p:cNvSpPr>
            <a:spLocks noGrp="1"/>
          </p:cNvSpPr>
          <p:nvPr>
            <p:ph sz="quarter" idx="1"/>
          </p:nvPr>
        </p:nvSpPr>
        <p:spPr/>
        <p:txBody>
          <a:bodyPr>
            <a:normAutofit/>
          </a:bodyPr>
          <a:lstStyle/>
          <a:p>
            <a:r>
              <a:rPr lang="fr-FR" dirty="0" smtClean="0"/>
              <a:t>Relativisme : à chacun sa vérité ; c’est son choix !</a:t>
            </a:r>
          </a:p>
          <a:p>
            <a:r>
              <a:rPr lang="fr-FR" dirty="0" smtClean="0"/>
              <a:t>Immobilisme : on n’a jamais fait comme ça !</a:t>
            </a:r>
          </a:p>
          <a:p>
            <a:r>
              <a:rPr lang="fr-FR" dirty="0" err="1" smtClean="0"/>
              <a:t>Septicisme</a:t>
            </a:r>
            <a:r>
              <a:rPr lang="fr-FR" dirty="0" smtClean="0"/>
              <a:t> : ça ne marchera jamais !</a:t>
            </a:r>
          </a:p>
          <a:p>
            <a:r>
              <a:rPr lang="fr-FR" dirty="0" smtClean="0"/>
              <a:t>Indifférence </a:t>
            </a:r>
          </a:p>
          <a:p>
            <a:r>
              <a:rPr lang="fr-FR" dirty="0" smtClean="0"/>
              <a:t>Manque d’unité</a:t>
            </a:r>
          </a:p>
          <a:p>
            <a:r>
              <a:rPr lang="fr-FR" dirty="0" smtClean="0"/>
              <a:t>Préjugés</a:t>
            </a:r>
          </a:p>
          <a:p>
            <a:r>
              <a:rPr lang="fr-FR" dirty="0" smtClean="0"/>
              <a:t>Pensée à court terme</a:t>
            </a:r>
          </a:p>
          <a:p>
            <a:r>
              <a:rPr lang="mr-IN" dirty="0" smtClean="0"/>
              <a:t>…</a:t>
            </a:r>
            <a:endParaRPr lang="fr-FR" dirty="0" smtClean="0"/>
          </a:p>
          <a:p>
            <a:endParaRPr lang="fr-FR" dirty="0"/>
          </a:p>
        </p:txBody>
      </p:sp>
    </p:spTree>
    <p:extLst>
      <p:ext uri="{BB962C8B-B14F-4D97-AF65-F5344CB8AC3E}">
        <p14:creationId xmlns:p14="http://schemas.microsoft.com/office/powerpoint/2010/main" val="3640014627"/>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Pourquoi évangéliser ?	</a:t>
            </a:r>
            <a:endParaRPr lang="fr-FR" dirty="0"/>
          </a:p>
        </p:txBody>
      </p:sp>
      <p:sp>
        <p:nvSpPr>
          <p:cNvPr id="3" name="Espace réservé du contenu 2"/>
          <p:cNvSpPr>
            <a:spLocks noGrp="1"/>
          </p:cNvSpPr>
          <p:nvPr>
            <p:ph sz="quarter" idx="1"/>
          </p:nvPr>
        </p:nvSpPr>
        <p:spPr/>
        <p:txBody>
          <a:bodyPr>
            <a:normAutofit fontScale="70000" lnSpcReduction="20000"/>
          </a:bodyPr>
          <a:lstStyle/>
          <a:p>
            <a:r>
              <a:rPr lang="fr-FR" sz="3400" dirty="0" smtClean="0"/>
              <a:t>Par fidélité au « mandat missionnaire », à notre vocation baptismale ?</a:t>
            </a:r>
          </a:p>
          <a:p>
            <a:r>
              <a:rPr lang="fr-FR" sz="3400" dirty="0" smtClean="0"/>
              <a:t>« </a:t>
            </a:r>
            <a:r>
              <a:rPr lang="fr-FR" sz="3400" dirty="0"/>
              <a:t>À moi qui suis vraiment le plus petit de tous les fidèles, la grâce a été donnée d’annoncer aux nations l’insondable richesse du </a:t>
            </a:r>
            <a:r>
              <a:rPr lang="fr-FR" sz="3400" dirty="0" smtClean="0"/>
              <a:t>Christ. » (</a:t>
            </a:r>
            <a:r>
              <a:rPr lang="fr-FR" sz="3400" dirty="0" err="1" smtClean="0"/>
              <a:t>Eph</a:t>
            </a:r>
            <a:r>
              <a:rPr lang="fr-FR" sz="3400" dirty="0" smtClean="0"/>
              <a:t> 3,8)</a:t>
            </a:r>
          </a:p>
          <a:p>
            <a:r>
              <a:rPr lang="fr-FR" sz="3400" dirty="0" smtClean="0"/>
              <a:t>Tous les hommes ont droit de connaître le bonheur d’être en communion avec Dieu, de s’ouvrir à l’amour du Christ, de goûter au salut qu’il nous a offert sur la croix. C’est un service rendu au frère et une réponse à l’appel du Seigneur.</a:t>
            </a:r>
          </a:p>
          <a:p>
            <a:r>
              <a:rPr lang="fr-FR" sz="3400" dirty="0" smtClean="0"/>
              <a:t>« La mission est un problème de foi ; elle est précisément la mesure de notre foi en Jésus-Christ et en son amour pour nous. » (RM 11)</a:t>
            </a:r>
          </a:p>
          <a:p>
            <a:r>
              <a:rPr lang="fr-FR" sz="3400" b="1" dirty="0" smtClean="0"/>
              <a:t>« </a:t>
            </a:r>
            <a:r>
              <a:rPr lang="fr-FR" sz="3400" dirty="0" smtClean="0"/>
              <a:t>Quant </a:t>
            </a:r>
            <a:r>
              <a:rPr lang="fr-FR" sz="3400" dirty="0"/>
              <a:t>à nous, il nous est impossible de nous taire sur ce que nous avons vu et entendu. </a:t>
            </a:r>
            <a:r>
              <a:rPr lang="fr-FR" sz="3400" dirty="0" smtClean="0"/>
              <a:t>» (Actes 4,20)</a:t>
            </a:r>
            <a:endParaRPr lang="fr-FR" sz="3400" dirty="0"/>
          </a:p>
          <a:p>
            <a:endParaRPr lang="fr-FR" dirty="0" smtClean="0"/>
          </a:p>
          <a:p>
            <a:endParaRPr lang="fr-FR" dirty="0" smtClean="0"/>
          </a:p>
          <a:p>
            <a:endParaRPr lang="fr-FR" dirty="0"/>
          </a:p>
        </p:txBody>
      </p:sp>
    </p:spTree>
    <p:extLst>
      <p:ext uri="{BB962C8B-B14F-4D97-AF65-F5344CB8AC3E}">
        <p14:creationId xmlns:p14="http://schemas.microsoft.com/office/powerpoint/2010/main" val="416948486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qualités de l’évangélisateur</a:t>
            </a:r>
            <a:endParaRPr lang="fr-FR" dirty="0"/>
          </a:p>
        </p:txBody>
      </p:sp>
      <p:sp>
        <p:nvSpPr>
          <p:cNvPr id="3" name="Espace réservé du contenu 2"/>
          <p:cNvSpPr>
            <a:spLocks noGrp="1"/>
          </p:cNvSpPr>
          <p:nvPr>
            <p:ph sz="quarter" idx="1"/>
          </p:nvPr>
        </p:nvSpPr>
        <p:spPr/>
        <p:txBody>
          <a:bodyPr>
            <a:normAutofit/>
          </a:bodyPr>
          <a:lstStyle/>
          <a:p>
            <a:r>
              <a:rPr lang="fr-FR" dirty="0" smtClean="0"/>
              <a:t>« C’est l’amour qui est et reste </a:t>
            </a:r>
            <a:r>
              <a:rPr lang="fr-FR" i="1" dirty="0" smtClean="0"/>
              <a:t>le moteur de la mission </a:t>
            </a:r>
            <a:r>
              <a:rPr lang="fr-FR" dirty="0" smtClean="0"/>
              <a:t>et qui est également « l’unique critère selon lequel tout doit être fiat ou ne pas être fait, changé ou ne pas être changé. C’est le principe qui doit diriger toute action, et la fin à laquelle on doit tendre. Quand on agit selon la charité ou quand on est mû par le charité, rien n’est désavantageux et tout est bon » (RM 60)</a:t>
            </a:r>
          </a:p>
          <a:p>
            <a:r>
              <a:rPr lang="fr-FR" dirty="0" err="1" smtClean="0"/>
              <a:t>Ecclesiam</a:t>
            </a:r>
            <a:r>
              <a:rPr lang="fr-FR" dirty="0" smtClean="0"/>
              <a:t> </a:t>
            </a:r>
            <a:r>
              <a:rPr lang="fr-FR" dirty="0" err="1" smtClean="0"/>
              <a:t>Suam</a:t>
            </a:r>
            <a:r>
              <a:rPr lang="fr-FR" dirty="0" smtClean="0"/>
              <a:t> 83-85 (</a:t>
            </a:r>
            <a:r>
              <a:rPr lang="fr-FR" b="1" dirty="0" smtClean="0">
                <a:solidFill>
                  <a:srgbClr val="FF0000"/>
                </a:solidFill>
              </a:rPr>
              <a:t>texte 5</a:t>
            </a:r>
            <a:r>
              <a:rPr lang="fr-FR" dirty="0" smtClean="0"/>
              <a:t>)</a:t>
            </a:r>
            <a:endParaRPr lang="fr-FR" dirty="0"/>
          </a:p>
        </p:txBody>
      </p:sp>
    </p:spTree>
    <p:extLst>
      <p:ext uri="{BB962C8B-B14F-4D97-AF65-F5344CB8AC3E}">
        <p14:creationId xmlns:p14="http://schemas.microsoft.com/office/powerpoint/2010/main" val="3117610215"/>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conversion pastorale	</a:t>
            </a:r>
            <a:endParaRPr lang="fr-FR" dirty="0"/>
          </a:p>
        </p:txBody>
      </p:sp>
      <p:sp>
        <p:nvSpPr>
          <p:cNvPr id="3" name="Espace réservé du contenu 2"/>
          <p:cNvSpPr>
            <a:spLocks noGrp="1"/>
          </p:cNvSpPr>
          <p:nvPr>
            <p:ph sz="quarter" idx="1"/>
          </p:nvPr>
        </p:nvSpPr>
        <p:spPr>
          <a:xfrm>
            <a:off x="301752" y="1452351"/>
            <a:ext cx="8503920" cy="5064849"/>
          </a:xfrm>
        </p:spPr>
        <p:txBody>
          <a:bodyPr>
            <a:normAutofit lnSpcReduction="10000"/>
          </a:bodyPr>
          <a:lstStyle/>
          <a:p>
            <a:r>
              <a:rPr lang="fr-FR" dirty="0" smtClean="0"/>
              <a:t>François </a:t>
            </a:r>
            <a:r>
              <a:rPr lang="fr-FR" b="1" dirty="0" smtClean="0">
                <a:solidFill>
                  <a:srgbClr val="FF0000"/>
                </a:solidFill>
              </a:rPr>
              <a:t>(Texte 6)</a:t>
            </a:r>
            <a:endParaRPr lang="fr-FR" dirty="0" smtClean="0"/>
          </a:p>
          <a:p>
            <a:r>
              <a:rPr lang="fr-FR" dirty="0" smtClean="0"/>
              <a:t>La conversion n’est pas d’abord une réorganisation mais un nouvelle dynamique missionnaire qui change ensuite tout le reste. Le « changement des structures » (de caduques à nouvelles) n’est pas le fruit d’une étude sur l’organisation ecclésiastique </a:t>
            </a:r>
            <a:r>
              <a:rPr lang="fr-FR" dirty="0" err="1" smtClean="0"/>
              <a:t>foncitonnelle</a:t>
            </a:r>
            <a:r>
              <a:rPr lang="fr-FR" dirty="0" smtClean="0"/>
              <a:t>, dont résulterait une réorganisation statique, mais ile st une conséquence de la dynamique de la mission. Ce qui fait tomber les structures caduques, ce qui porte à changer les cœurs des chrétiens c’est précisément le fait d’être missionnaire. </a:t>
            </a:r>
          </a:p>
          <a:p>
            <a:pPr marL="457200" lvl="1" indent="0" algn="r">
              <a:buNone/>
            </a:pPr>
            <a:r>
              <a:rPr lang="fr-FR" dirty="0" smtClean="0"/>
              <a:t>(28 juillet 2013, Rio, Discours au CELAM)</a:t>
            </a:r>
          </a:p>
          <a:p>
            <a:pPr marL="457200" lvl="1" indent="0">
              <a:buNone/>
            </a:pPr>
            <a:endParaRPr lang="fr-FR" dirty="0" smtClean="0"/>
          </a:p>
        </p:txBody>
      </p:sp>
    </p:spTree>
    <p:extLst>
      <p:ext uri="{BB962C8B-B14F-4D97-AF65-F5344CB8AC3E}">
        <p14:creationId xmlns:p14="http://schemas.microsoft.com/office/powerpoint/2010/main" val="39866522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conversion pastorale	</a:t>
            </a:r>
            <a:endParaRPr lang="fr-FR" dirty="0"/>
          </a:p>
        </p:txBody>
      </p:sp>
      <p:sp>
        <p:nvSpPr>
          <p:cNvPr id="3" name="Espace réservé du contenu 2"/>
          <p:cNvSpPr>
            <a:spLocks noGrp="1"/>
          </p:cNvSpPr>
          <p:nvPr>
            <p:ph sz="quarter" idx="1"/>
          </p:nvPr>
        </p:nvSpPr>
        <p:spPr/>
        <p:txBody>
          <a:bodyPr>
            <a:normAutofit/>
          </a:bodyPr>
          <a:lstStyle/>
          <a:p>
            <a:r>
              <a:rPr lang="fr-FR" dirty="0" smtClean="0"/>
              <a:t>François </a:t>
            </a:r>
            <a:r>
              <a:rPr lang="fr-FR" b="1" dirty="0" smtClean="0">
                <a:solidFill>
                  <a:srgbClr val="FF0000"/>
                </a:solidFill>
              </a:rPr>
              <a:t>(Texte 6)</a:t>
            </a:r>
            <a:endParaRPr lang="fr-FR" dirty="0" smtClean="0"/>
          </a:p>
          <a:p>
            <a:pPr lvl="1"/>
            <a:r>
              <a:rPr lang="fr-FR" dirty="0" smtClean="0"/>
              <a:t>EG 25</a:t>
            </a:r>
          </a:p>
          <a:p>
            <a:pPr lvl="1"/>
            <a:r>
              <a:rPr lang="fr-FR" dirty="0" smtClean="0"/>
              <a:t>EG 33 ; 367 ; 370</a:t>
            </a:r>
          </a:p>
          <a:p>
            <a:pPr marL="274320" lvl="1" indent="0">
              <a:buNone/>
            </a:pPr>
            <a:endParaRPr lang="fr-FR" dirty="0" smtClean="0"/>
          </a:p>
          <a:p>
            <a:r>
              <a:rPr lang="fr-FR" dirty="0" smtClean="0"/>
              <a:t>4 conversions :</a:t>
            </a:r>
          </a:p>
          <a:p>
            <a:pPr lvl="1"/>
            <a:r>
              <a:rPr lang="fr-FR" dirty="0" smtClean="0"/>
              <a:t>Conversion paradigmatique de la pastorale</a:t>
            </a:r>
          </a:p>
          <a:p>
            <a:pPr lvl="1"/>
            <a:r>
              <a:rPr lang="fr-FR" dirty="0" smtClean="0"/>
              <a:t>Conversion du style relationnel prêtre-laïcs (</a:t>
            </a:r>
            <a:r>
              <a:rPr lang="fr-FR" dirty="0" err="1" smtClean="0"/>
              <a:t>co-responsablité</a:t>
            </a:r>
            <a:r>
              <a:rPr lang="fr-FR" dirty="0" smtClean="0"/>
              <a:t> </a:t>
            </a:r>
            <a:r>
              <a:rPr lang="mr-IN" dirty="0" smtClean="0"/>
              <a:t>–</a:t>
            </a:r>
            <a:r>
              <a:rPr lang="fr-FR" dirty="0" smtClean="0"/>
              <a:t> communion)</a:t>
            </a:r>
          </a:p>
          <a:p>
            <a:pPr lvl="1"/>
            <a:r>
              <a:rPr lang="fr-FR" dirty="0" smtClean="0"/>
              <a:t>Conversion du rôle du pasteur</a:t>
            </a:r>
          </a:p>
          <a:p>
            <a:pPr lvl="1"/>
            <a:r>
              <a:rPr lang="fr-FR" dirty="0" smtClean="0"/>
              <a:t>Conversion personnelle </a:t>
            </a:r>
            <a:endParaRPr lang="fr-FR" dirty="0"/>
          </a:p>
        </p:txBody>
      </p:sp>
      <p:sp>
        <p:nvSpPr>
          <p:cNvPr id="4" name="ZoneTexte 3"/>
          <p:cNvSpPr txBox="1"/>
          <p:nvPr/>
        </p:nvSpPr>
        <p:spPr>
          <a:xfrm>
            <a:off x="5752059" y="1736675"/>
            <a:ext cx="2521195" cy="954107"/>
          </a:xfrm>
          <a:prstGeom prst="rect">
            <a:avLst/>
          </a:prstGeom>
          <a:noFill/>
        </p:spPr>
        <p:txBody>
          <a:bodyPr wrap="square" rtlCol="0">
            <a:spAutoFit/>
          </a:bodyPr>
          <a:lstStyle/>
          <a:p>
            <a:r>
              <a:rPr lang="fr-FR" sz="2800" dirty="0" smtClean="0">
                <a:solidFill>
                  <a:srgbClr val="FF0000"/>
                </a:solidFill>
              </a:rPr>
              <a:t>Je n’évoquerai que celui-ci</a:t>
            </a:r>
            <a:endParaRPr lang="fr-FR" sz="2800" dirty="0">
              <a:solidFill>
                <a:srgbClr val="FF0000"/>
              </a:solidFill>
            </a:endParaRPr>
          </a:p>
        </p:txBody>
      </p:sp>
      <p:cxnSp>
        <p:nvCxnSpPr>
          <p:cNvPr id="6" name="Connecteur droit avec flèche 5"/>
          <p:cNvCxnSpPr/>
          <p:nvPr/>
        </p:nvCxnSpPr>
        <p:spPr>
          <a:xfrm flipH="1">
            <a:off x="5752059" y="2838437"/>
            <a:ext cx="672319" cy="877675"/>
          </a:xfrm>
          <a:prstGeom prst="straightConnector1">
            <a:avLst/>
          </a:prstGeom>
          <a:ln w="57150" cmpd="sng">
            <a:solidFill>
              <a:srgbClr val="FF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012309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493" y="-42820"/>
            <a:ext cx="9194800" cy="1143000"/>
          </a:xfrm>
        </p:spPr>
        <p:txBody>
          <a:bodyPr>
            <a:normAutofit fontScale="90000"/>
          </a:bodyPr>
          <a:lstStyle/>
          <a:p>
            <a:r>
              <a:rPr lang="fr-FR" sz="4000" dirty="0"/>
              <a:t>Conversion paradigmatique de </a:t>
            </a:r>
            <a:r>
              <a:rPr lang="fr-FR" sz="4000" dirty="0" smtClean="0"/>
              <a:t>la pastorale : </a:t>
            </a:r>
            <a:endParaRPr lang="fr-FR" sz="4000" dirty="0"/>
          </a:p>
        </p:txBody>
      </p:sp>
      <p:sp>
        <p:nvSpPr>
          <p:cNvPr id="3" name="Espace réservé du contenu 2"/>
          <p:cNvSpPr>
            <a:spLocks noGrp="1"/>
          </p:cNvSpPr>
          <p:nvPr>
            <p:ph sz="quarter" idx="1"/>
          </p:nvPr>
        </p:nvSpPr>
        <p:spPr/>
        <p:txBody>
          <a:bodyPr>
            <a:normAutofit/>
          </a:bodyPr>
          <a:lstStyle/>
          <a:p>
            <a:pPr lvl="1"/>
            <a:r>
              <a:rPr lang="fr-FR" dirty="0" smtClean="0"/>
              <a:t>Passer d’une vision « cyclique », annuelle, à la mise en place d’un processus de conversion et de formation de disciples missionnaires</a:t>
            </a:r>
          </a:p>
          <a:p>
            <a:pPr lvl="1"/>
            <a:r>
              <a:rPr lang="fr-FR" dirty="0" smtClean="0"/>
              <a:t>Passer d’une pastorale qui coordonne de belles activités à une pastorale qui met en place un processus missionnaire.</a:t>
            </a:r>
          </a:p>
          <a:p>
            <a:pPr lvl="1"/>
            <a:r>
              <a:rPr lang="fr-FR" dirty="0" smtClean="0"/>
              <a:t>Ne pas seulement coordonner les activités paroissiales (annuaire de la paroisse ou du doyenné), mais mettre en place un processus pour rejoindre tel ou tel groupe de personnes (« aller à la pêche »).</a:t>
            </a:r>
          </a:p>
          <a:p>
            <a:pPr lvl="1"/>
            <a:r>
              <a:rPr lang="fr-FR" dirty="0" smtClean="0"/>
              <a:t>Vivre des projets missionnaires avant de changer les structures : Pape François, discours au CELAM, 28 juillet 2013 (</a:t>
            </a:r>
            <a:r>
              <a:rPr lang="fr-FR" b="1" dirty="0" smtClean="0">
                <a:solidFill>
                  <a:srgbClr val="FF0000"/>
                </a:solidFill>
              </a:rPr>
              <a:t>Texte 7</a:t>
            </a:r>
            <a:r>
              <a:rPr lang="fr-FR" dirty="0" smtClean="0"/>
              <a:t>)</a:t>
            </a:r>
            <a:endParaRPr lang="fr-FR" dirty="0"/>
          </a:p>
        </p:txBody>
      </p:sp>
    </p:spTree>
    <p:extLst>
      <p:ext uri="{BB962C8B-B14F-4D97-AF65-F5344CB8AC3E}">
        <p14:creationId xmlns:p14="http://schemas.microsoft.com/office/powerpoint/2010/main" val="288601200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8528" y="-63074"/>
            <a:ext cx="8229600" cy="1143000"/>
          </a:xfrm>
        </p:spPr>
        <p:txBody>
          <a:bodyPr>
            <a:normAutofit/>
          </a:bodyPr>
          <a:lstStyle/>
          <a:p>
            <a:r>
              <a:rPr lang="fr-FR" sz="2800" dirty="0" smtClean="0"/>
              <a:t>L’effet démultiplicateur</a:t>
            </a:r>
            <a:r>
              <a:rPr lang="mr-IN" sz="2800" dirty="0" smtClean="0"/>
              <a:t>…</a:t>
            </a:r>
            <a:r>
              <a:rPr lang="fr-FR" sz="2800" dirty="0" smtClean="0"/>
              <a:t/>
            </a:r>
            <a:br>
              <a:rPr lang="fr-FR" sz="2800" dirty="0" smtClean="0"/>
            </a:br>
            <a:r>
              <a:rPr lang="fr-FR" sz="2400" dirty="0" smtClean="0"/>
              <a:t>Si une personne en touche une autre chaque jour :</a:t>
            </a:r>
            <a:endParaRPr lang="fr-FR" sz="2400" dirty="0"/>
          </a:p>
        </p:txBody>
      </p:sp>
      <p:sp>
        <p:nvSpPr>
          <p:cNvPr id="4" name="Espace réservé du contenu 3"/>
          <p:cNvSpPr>
            <a:spLocks noGrp="1"/>
          </p:cNvSpPr>
          <p:nvPr>
            <p:ph sz="half" idx="1"/>
          </p:nvPr>
        </p:nvSpPr>
        <p:spPr>
          <a:xfrm>
            <a:off x="457200" y="1600200"/>
            <a:ext cx="8229600" cy="4525963"/>
          </a:xfrm>
        </p:spPr>
        <p:txBody>
          <a:bodyPr>
            <a:normAutofit/>
          </a:bodyPr>
          <a:lstStyle/>
          <a:p>
            <a:r>
              <a:rPr lang="fr-FR" dirty="0" smtClean="0"/>
              <a:t>1</a:t>
            </a:r>
            <a:r>
              <a:rPr lang="fr-FR" baseline="30000" dirty="0" smtClean="0"/>
              <a:t>er</a:t>
            </a:r>
            <a:r>
              <a:rPr lang="fr-FR" dirty="0" smtClean="0"/>
              <a:t> jour	</a:t>
            </a:r>
            <a:r>
              <a:rPr lang="fr-FR" dirty="0"/>
              <a:t>	</a:t>
            </a:r>
            <a:r>
              <a:rPr lang="fr-FR" dirty="0" smtClean="0"/>
              <a:t>	      2 personnes</a:t>
            </a:r>
          </a:p>
          <a:p>
            <a:r>
              <a:rPr lang="fr-FR" dirty="0" smtClean="0"/>
              <a:t>2</a:t>
            </a:r>
            <a:r>
              <a:rPr lang="fr-FR" baseline="30000" dirty="0" smtClean="0"/>
              <a:t>ème</a:t>
            </a:r>
            <a:r>
              <a:rPr lang="fr-FR" dirty="0" smtClean="0"/>
              <a:t> jour			      4 personnes</a:t>
            </a:r>
          </a:p>
          <a:p>
            <a:r>
              <a:rPr lang="fr-FR" dirty="0" smtClean="0"/>
              <a:t>3</a:t>
            </a:r>
            <a:r>
              <a:rPr lang="fr-FR" baseline="30000" dirty="0" smtClean="0"/>
              <a:t>ème</a:t>
            </a:r>
            <a:r>
              <a:rPr lang="fr-FR" dirty="0" smtClean="0"/>
              <a:t> jour			      8 personnes</a:t>
            </a:r>
          </a:p>
          <a:p>
            <a:r>
              <a:rPr lang="fr-FR" dirty="0" smtClean="0"/>
              <a:t>4</a:t>
            </a:r>
            <a:r>
              <a:rPr lang="fr-FR" baseline="30000" dirty="0" smtClean="0"/>
              <a:t>ème</a:t>
            </a:r>
            <a:r>
              <a:rPr lang="fr-FR" dirty="0" smtClean="0"/>
              <a:t> jour			      6 personne</a:t>
            </a:r>
          </a:p>
          <a:p>
            <a:r>
              <a:rPr lang="mr-IN" dirty="0" smtClean="0"/>
              <a:t>…</a:t>
            </a:r>
            <a:endParaRPr lang="fr-FR" dirty="0" smtClean="0"/>
          </a:p>
          <a:p>
            <a:r>
              <a:rPr lang="fr-FR" dirty="0" smtClean="0"/>
              <a:t>10</a:t>
            </a:r>
            <a:r>
              <a:rPr lang="fr-FR" baseline="30000" dirty="0" smtClean="0"/>
              <a:t>ème</a:t>
            </a:r>
            <a:r>
              <a:rPr lang="fr-FR" dirty="0" smtClean="0"/>
              <a:t> jour			      1 024 personnes</a:t>
            </a:r>
          </a:p>
          <a:p>
            <a:r>
              <a:rPr lang="fr-FR" dirty="0" smtClean="0"/>
              <a:t>20</a:t>
            </a:r>
            <a:r>
              <a:rPr lang="fr-FR" baseline="30000" dirty="0" smtClean="0"/>
              <a:t>ème</a:t>
            </a:r>
            <a:r>
              <a:rPr lang="fr-FR" dirty="0" smtClean="0"/>
              <a:t> jour			      1 048 576 personnes</a:t>
            </a:r>
          </a:p>
          <a:p>
            <a:r>
              <a:rPr lang="fr-FR" dirty="0" smtClean="0"/>
              <a:t>30</a:t>
            </a:r>
            <a:r>
              <a:rPr lang="fr-FR" baseline="30000" dirty="0" smtClean="0"/>
              <a:t>ème</a:t>
            </a:r>
            <a:r>
              <a:rPr lang="fr-FR" dirty="0" smtClean="0"/>
              <a:t> jour			      1 073 741 824 personnes</a:t>
            </a:r>
          </a:p>
          <a:p>
            <a:r>
              <a:rPr lang="fr-FR" dirty="0" smtClean="0"/>
              <a:t>33</a:t>
            </a:r>
            <a:r>
              <a:rPr lang="fr-FR" baseline="30000" dirty="0" smtClean="0"/>
              <a:t>ème</a:t>
            </a:r>
            <a:r>
              <a:rPr lang="fr-FR" dirty="0" smtClean="0"/>
              <a:t> jour			      8 589 934 592 personnes !!!</a:t>
            </a:r>
          </a:p>
          <a:p>
            <a:pPr marL="3200400" lvl="7" indent="0">
              <a:buNone/>
            </a:pPr>
            <a:r>
              <a:rPr lang="fr-FR" dirty="0" smtClean="0"/>
              <a:t>                   (7,5 milliards d’habitants en 2017 !)</a:t>
            </a:r>
            <a:endParaRPr lang="fr-FR" dirty="0"/>
          </a:p>
        </p:txBody>
      </p:sp>
    </p:spTree>
    <p:extLst>
      <p:ext uri="{BB962C8B-B14F-4D97-AF65-F5344CB8AC3E}">
        <p14:creationId xmlns:p14="http://schemas.microsoft.com/office/powerpoint/2010/main" val="30520517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linds(horizontal)">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linds(horizontal)">
                                      <p:cBhvr>
                                        <p:cTn id="5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dirty="0" smtClean="0"/>
              <a:t>Quel processus ? </a:t>
            </a:r>
            <a:br>
              <a:rPr lang="fr-FR" sz="2800" dirty="0" smtClean="0"/>
            </a:br>
            <a:r>
              <a:rPr lang="fr-FR" sz="2800" dirty="0" smtClean="0"/>
              <a:t>Le Cheminement du disciple-missionnaire</a:t>
            </a:r>
            <a:endParaRPr lang="fr-FR" sz="2800" dirty="0"/>
          </a:p>
        </p:txBody>
      </p:sp>
      <p:sp>
        <p:nvSpPr>
          <p:cNvPr id="6" name="ZoneTexte 5"/>
          <p:cNvSpPr txBox="1"/>
          <p:nvPr/>
        </p:nvSpPr>
        <p:spPr>
          <a:xfrm>
            <a:off x="2143520" y="5602190"/>
            <a:ext cx="6035888" cy="369332"/>
          </a:xfrm>
          <a:prstGeom prst="rect">
            <a:avLst/>
          </a:prstGeom>
          <a:noFill/>
        </p:spPr>
        <p:txBody>
          <a:bodyPr wrap="square" rtlCol="0">
            <a:spAutoFit/>
          </a:bodyPr>
          <a:lstStyle/>
          <a:p>
            <a:r>
              <a:rPr lang="fr-FR" dirty="0" smtClean="0"/>
              <a:t>Athée, indifférent, incroyant, pratiquant très occasionnel</a:t>
            </a:r>
            <a:endParaRPr lang="fr-FR" dirty="0"/>
          </a:p>
        </p:txBody>
      </p:sp>
      <p:sp>
        <p:nvSpPr>
          <p:cNvPr id="7" name="ZoneTexte 6"/>
          <p:cNvSpPr txBox="1"/>
          <p:nvPr/>
        </p:nvSpPr>
        <p:spPr>
          <a:xfrm>
            <a:off x="1083181" y="5097981"/>
            <a:ext cx="1546376" cy="646331"/>
          </a:xfrm>
          <a:prstGeom prst="rect">
            <a:avLst/>
          </a:prstGeom>
          <a:noFill/>
        </p:spPr>
        <p:txBody>
          <a:bodyPr wrap="square" rtlCol="0">
            <a:spAutoFit/>
          </a:bodyPr>
          <a:lstStyle/>
          <a:p>
            <a:r>
              <a:rPr lang="fr-FR" dirty="0" smtClean="0"/>
              <a:t>RELATION</a:t>
            </a:r>
          </a:p>
          <a:p>
            <a:r>
              <a:rPr lang="fr-FR" dirty="0" smtClean="0"/>
              <a:t>PROXIMITE</a:t>
            </a:r>
            <a:endParaRPr lang="fr-FR" dirty="0"/>
          </a:p>
        </p:txBody>
      </p:sp>
      <p:sp>
        <p:nvSpPr>
          <p:cNvPr id="8" name="ZoneTexte 7"/>
          <p:cNvSpPr txBox="1"/>
          <p:nvPr/>
        </p:nvSpPr>
        <p:spPr>
          <a:xfrm>
            <a:off x="1627776" y="4391377"/>
            <a:ext cx="1830201" cy="369332"/>
          </a:xfrm>
          <a:prstGeom prst="rect">
            <a:avLst/>
          </a:prstGeom>
          <a:noFill/>
        </p:spPr>
        <p:txBody>
          <a:bodyPr wrap="square" rtlCol="0">
            <a:spAutoFit/>
          </a:bodyPr>
          <a:lstStyle/>
          <a:p>
            <a:r>
              <a:rPr lang="fr-FR" dirty="0" smtClean="0"/>
              <a:t>CONVERSION</a:t>
            </a:r>
            <a:endParaRPr lang="fr-FR" dirty="0"/>
          </a:p>
        </p:txBody>
      </p:sp>
      <p:sp>
        <p:nvSpPr>
          <p:cNvPr id="9" name="ZoneTexte 8"/>
          <p:cNvSpPr txBox="1"/>
          <p:nvPr/>
        </p:nvSpPr>
        <p:spPr>
          <a:xfrm>
            <a:off x="2321766" y="3703450"/>
            <a:ext cx="1830201" cy="369332"/>
          </a:xfrm>
          <a:prstGeom prst="rect">
            <a:avLst/>
          </a:prstGeom>
          <a:noFill/>
        </p:spPr>
        <p:txBody>
          <a:bodyPr wrap="square" rtlCol="0">
            <a:spAutoFit/>
          </a:bodyPr>
          <a:lstStyle/>
          <a:p>
            <a:r>
              <a:rPr lang="fr-FR" dirty="0" smtClean="0"/>
              <a:t>COMMUNION</a:t>
            </a:r>
            <a:endParaRPr lang="fr-FR" dirty="0"/>
          </a:p>
        </p:txBody>
      </p:sp>
      <p:sp>
        <p:nvSpPr>
          <p:cNvPr id="10" name="ZoneTexte 9"/>
          <p:cNvSpPr txBox="1"/>
          <p:nvPr/>
        </p:nvSpPr>
        <p:spPr>
          <a:xfrm>
            <a:off x="2997080" y="2978176"/>
            <a:ext cx="1830201" cy="369332"/>
          </a:xfrm>
          <a:prstGeom prst="rect">
            <a:avLst/>
          </a:prstGeom>
          <a:noFill/>
        </p:spPr>
        <p:txBody>
          <a:bodyPr wrap="square" rtlCol="0">
            <a:spAutoFit/>
          </a:bodyPr>
          <a:lstStyle/>
          <a:p>
            <a:r>
              <a:rPr lang="fr-FR" dirty="0" smtClean="0"/>
              <a:t>MATURATION</a:t>
            </a:r>
            <a:endParaRPr lang="fr-FR" dirty="0"/>
          </a:p>
        </p:txBody>
      </p:sp>
      <p:sp>
        <p:nvSpPr>
          <p:cNvPr id="11" name="ZoneTexte 10"/>
          <p:cNvSpPr txBox="1"/>
          <p:nvPr/>
        </p:nvSpPr>
        <p:spPr>
          <a:xfrm>
            <a:off x="4064592" y="2233292"/>
            <a:ext cx="1830201" cy="369332"/>
          </a:xfrm>
          <a:prstGeom prst="rect">
            <a:avLst/>
          </a:prstGeom>
          <a:noFill/>
        </p:spPr>
        <p:txBody>
          <a:bodyPr wrap="square" rtlCol="0">
            <a:spAutoFit/>
          </a:bodyPr>
          <a:lstStyle/>
          <a:p>
            <a:r>
              <a:rPr lang="fr-FR" dirty="0" smtClean="0"/>
              <a:t>MISSION</a:t>
            </a:r>
            <a:endParaRPr lang="fr-FR" dirty="0"/>
          </a:p>
        </p:txBody>
      </p:sp>
      <p:sp>
        <p:nvSpPr>
          <p:cNvPr id="13" name="Flèche vers la droite 12"/>
          <p:cNvSpPr/>
          <p:nvPr/>
        </p:nvSpPr>
        <p:spPr>
          <a:xfrm rot="19076596">
            <a:off x="277646" y="2009602"/>
            <a:ext cx="6228878" cy="3107304"/>
          </a:xfrm>
          <a:prstGeom prst="rightArrow">
            <a:avLst/>
          </a:prstGeom>
          <a:gradFill flip="none" rotWithShape="1">
            <a:gsLst>
              <a:gs pos="0">
                <a:schemeClr val="accent1">
                  <a:tint val="100000"/>
                  <a:shade val="100000"/>
                  <a:satMod val="130000"/>
                  <a:alpha val="18000"/>
                </a:schemeClr>
              </a:gs>
              <a:gs pos="100000">
                <a:schemeClr val="accent1">
                  <a:tint val="50000"/>
                  <a:shade val="100000"/>
                  <a:satMod val="350000"/>
                  <a:alpha val="18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 name="Flèche courbée vers le haut 15"/>
          <p:cNvSpPr/>
          <p:nvPr/>
        </p:nvSpPr>
        <p:spPr>
          <a:xfrm rot="7592278">
            <a:off x="383469" y="2984853"/>
            <a:ext cx="3831628" cy="1083232"/>
          </a:xfrm>
          <a:prstGeom prst="curvedUp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tx1"/>
              </a:solidFill>
            </a:endParaRPr>
          </a:p>
        </p:txBody>
      </p:sp>
      <p:sp>
        <p:nvSpPr>
          <p:cNvPr id="17" name="ZoneTexte 16"/>
          <p:cNvSpPr txBox="1"/>
          <p:nvPr/>
        </p:nvSpPr>
        <p:spPr>
          <a:xfrm>
            <a:off x="5508591" y="2235366"/>
            <a:ext cx="3679773" cy="369332"/>
          </a:xfrm>
          <a:prstGeom prst="rect">
            <a:avLst/>
          </a:prstGeom>
          <a:noFill/>
        </p:spPr>
        <p:txBody>
          <a:bodyPr wrap="square" rtlCol="0">
            <a:spAutoFit/>
          </a:bodyPr>
          <a:lstStyle/>
          <a:p>
            <a:r>
              <a:rPr lang="fr-FR" dirty="0" smtClean="0"/>
              <a:t>Disciple-missionnaire</a:t>
            </a:r>
            <a:endParaRPr lang="fr-FR" dirty="0"/>
          </a:p>
        </p:txBody>
      </p:sp>
      <p:sp>
        <p:nvSpPr>
          <p:cNvPr id="18" name="ZoneTexte 17"/>
          <p:cNvSpPr txBox="1"/>
          <p:nvPr/>
        </p:nvSpPr>
        <p:spPr>
          <a:xfrm>
            <a:off x="5298220" y="3020399"/>
            <a:ext cx="3679773" cy="369332"/>
          </a:xfrm>
          <a:prstGeom prst="rect">
            <a:avLst/>
          </a:prstGeom>
          <a:noFill/>
        </p:spPr>
        <p:txBody>
          <a:bodyPr wrap="square" rtlCol="0">
            <a:spAutoFit/>
          </a:bodyPr>
          <a:lstStyle/>
          <a:p>
            <a:r>
              <a:rPr lang="fr-FR" dirty="0" smtClean="0"/>
              <a:t>Disciple du Christ</a:t>
            </a:r>
            <a:endParaRPr lang="fr-FR" dirty="0"/>
          </a:p>
        </p:txBody>
      </p:sp>
      <p:sp>
        <p:nvSpPr>
          <p:cNvPr id="19" name="ZoneTexte 18"/>
          <p:cNvSpPr txBox="1"/>
          <p:nvPr/>
        </p:nvSpPr>
        <p:spPr>
          <a:xfrm>
            <a:off x="4094879" y="3738724"/>
            <a:ext cx="4141027" cy="369332"/>
          </a:xfrm>
          <a:prstGeom prst="rect">
            <a:avLst/>
          </a:prstGeom>
          <a:noFill/>
        </p:spPr>
        <p:txBody>
          <a:bodyPr wrap="square" rtlCol="0">
            <a:spAutoFit/>
          </a:bodyPr>
          <a:lstStyle/>
          <a:p>
            <a:r>
              <a:rPr lang="fr-FR" dirty="0" smtClean="0"/>
              <a:t>Chrétien membre d’une communauté</a:t>
            </a:r>
            <a:endParaRPr lang="fr-FR" dirty="0"/>
          </a:p>
        </p:txBody>
      </p:sp>
      <p:sp>
        <p:nvSpPr>
          <p:cNvPr id="20" name="ZoneTexte 19"/>
          <p:cNvSpPr txBox="1"/>
          <p:nvPr/>
        </p:nvSpPr>
        <p:spPr>
          <a:xfrm>
            <a:off x="3476652" y="4445325"/>
            <a:ext cx="5359499" cy="369332"/>
          </a:xfrm>
          <a:prstGeom prst="rect">
            <a:avLst/>
          </a:prstGeom>
          <a:noFill/>
        </p:spPr>
        <p:txBody>
          <a:bodyPr wrap="square" rtlCol="0">
            <a:spAutoFit/>
          </a:bodyPr>
          <a:lstStyle/>
          <a:p>
            <a:r>
              <a:rPr lang="fr-FR" dirty="0" smtClean="0"/>
              <a:t>Chrétien converti enthousiaste parfois isolé</a:t>
            </a:r>
            <a:endParaRPr lang="fr-FR" dirty="0"/>
          </a:p>
        </p:txBody>
      </p:sp>
      <p:sp>
        <p:nvSpPr>
          <p:cNvPr id="21" name="ZoneTexte 20"/>
          <p:cNvSpPr txBox="1"/>
          <p:nvPr/>
        </p:nvSpPr>
        <p:spPr>
          <a:xfrm>
            <a:off x="2997080" y="5113544"/>
            <a:ext cx="4141027" cy="369332"/>
          </a:xfrm>
          <a:prstGeom prst="rect">
            <a:avLst/>
          </a:prstGeom>
          <a:noFill/>
        </p:spPr>
        <p:txBody>
          <a:bodyPr wrap="square" rtlCol="0">
            <a:spAutoFit/>
          </a:bodyPr>
          <a:lstStyle/>
          <a:p>
            <a:r>
              <a:rPr lang="fr-FR" dirty="0" smtClean="0"/>
              <a:t>Chercheur de sens, ouvert et curieux</a:t>
            </a:r>
            <a:r>
              <a:rPr lang="mr-IN" dirty="0" smtClean="0"/>
              <a:t>…</a:t>
            </a:r>
            <a:endParaRPr lang="fr-FR" dirty="0"/>
          </a:p>
        </p:txBody>
      </p:sp>
    </p:spTree>
    <p:extLst>
      <p:ext uri="{BB962C8B-B14F-4D97-AF65-F5344CB8AC3E}">
        <p14:creationId xmlns:p14="http://schemas.microsoft.com/office/powerpoint/2010/main" val="19798687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7" grpId="0"/>
      <p:bldP spid="18" grpId="0"/>
      <p:bldP spid="19" grpId="0"/>
      <p:bldP spid="20" grpId="0"/>
      <p:bldP spid="21"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dirty="0" smtClean="0"/>
              <a:t>Quel processus ? </a:t>
            </a:r>
            <a:br>
              <a:rPr lang="fr-FR" sz="3600" dirty="0" smtClean="0"/>
            </a:br>
            <a:r>
              <a:rPr lang="fr-FR" sz="3600" dirty="0" smtClean="0"/>
              <a:t>Le Cheminement du disciple-missionnaire</a:t>
            </a:r>
            <a:endParaRPr lang="fr-FR" sz="3600" dirty="0"/>
          </a:p>
        </p:txBody>
      </p:sp>
      <p:sp>
        <p:nvSpPr>
          <p:cNvPr id="6" name="ZoneTexte 5"/>
          <p:cNvSpPr txBox="1"/>
          <p:nvPr/>
        </p:nvSpPr>
        <p:spPr>
          <a:xfrm>
            <a:off x="2022257" y="5796186"/>
            <a:ext cx="6955736" cy="369332"/>
          </a:xfrm>
          <a:prstGeom prst="rect">
            <a:avLst/>
          </a:prstGeom>
          <a:noFill/>
        </p:spPr>
        <p:txBody>
          <a:bodyPr wrap="square" rtlCol="0">
            <a:spAutoFit/>
          </a:bodyPr>
          <a:lstStyle/>
          <a:p>
            <a:r>
              <a:rPr lang="fr-FR" dirty="0" smtClean="0"/>
              <a:t>Des propositions, des lieux de rencontre aux périphéries de l’Eglise</a:t>
            </a:r>
            <a:endParaRPr lang="fr-FR" dirty="0"/>
          </a:p>
        </p:txBody>
      </p:sp>
      <p:sp>
        <p:nvSpPr>
          <p:cNvPr id="7" name="ZoneTexte 6"/>
          <p:cNvSpPr txBox="1"/>
          <p:nvPr/>
        </p:nvSpPr>
        <p:spPr>
          <a:xfrm>
            <a:off x="1083181" y="5097981"/>
            <a:ext cx="1546376" cy="646331"/>
          </a:xfrm>
          <a:prstGeom prst="rect">
            <a:avLst/>
          </a:prstGeom>
          <a:noFill/>
        </p:spPr>
        <p:txBody>
          <a:bodyPr wrap="square" rtlCol="0">
            <a:spAutoFit/>
          </a:bodyPr>
          <a:lstStyle/>
          <a:p>
            <a:r>
              <a:rPr lang="fr-FR" dirty="0" smtClean="0"/>
              <a:t>RELATION</a:t>
            </a:r>
          </a:p>
          <a:p>
            <a:r>
              <a:rPr lang="fr-FR" dirty="0" smtClean="0"/>
              <a:t>PROXIMITE</a:t>
            </a:r>
            <a:endParaRPr lang="fr-FR" dirty="0"/>
          </a:p>
        </p:txBody>
      </p:sp>
      <p:sp>
        <p:nvSpPr>
          <p:cNvPr id="8" name="ZoneTexte 7"/>
          <p:cNvSpPr txBox="1"/>
          <p:nvPr/>
        </p:nvSpPr>
        <p:spPr>
          <a:xfrm>
            <a:off x="1627776" y="4391377"/>
            <a:ext cx="1830201" cy="369332"/>
          </a:xfrm>
          <a:prstGeom prst="rect">
            <a:avLst/>
          </a:prstGeom>
          <a:noFill/>
        </p:spPr>
        <p:txBody>
          <a:bodyPr wrap="square" rtlCol="0">
            <a:spAutoFit/>
          </a:bodyPr>
          <a:lstStyle/>
          <a:p>
            <a:r>
              <a:rPr lang="fr-FR" dirty="0" smtClean="0"/>
              <a:t>CONVERSION</a:t>
            </a:r>
            <a:endParaRPr lang="fr-FR" dirty="0"/>
          </a:p>
        </p:txBody>
      </p:sp>
      <p:sp>
        <p:nvSpPr>
          <p:cNvPr id="9" name="ZoneTexte 8"/>
          <p:cNvSpPr txBox="1"/>
          <p:nvPr/>
        </p:nvSpPr>
        <p:spPr>
          <a:xfrm>
            <a:off x="2321766" y="3703450"/>
            <a:ext cx="1830201" cy="369332"/>
          </a:xfrm>
          <a:prstGeom prst="rect">
            <a:avLst/>
          </a:prstGeom>
          <a:noFill/>
        </p:spPr>
        <p:txBody>
          <a:bodyPr wrap="square" rtlCol="0">
            <a:spAutoFit/>
          </a:bodyPr>
          <a:lstStyle/>
          <a:p>
            <a:r>
              <a:rPr lang="fr-FR" dirty="0" smtClean="0"/>
              <a:t>COMMUNION</a:t>
            </a:r>
            <a:endParaRPr lang="fr-FR" dirty="0"/>
          </a:p>
        </p:txBody>
      </p:sp>
      <p:sp>
        <p:nvSpPr>
          <p:cNvPr id="10" name="ZoneTexte 9"/>
          <p:cNvSpPr txBox="1"/>
          <p:nvPr/>
        </p:nvSpPr>
        <p:spPr>
          <a:xfrm>
            <a:off x="2997080" y="2978176"/>
            <a:ext cx="1830201" cy="369332"/>
          </a:xfrm>
          <a:prstGeom prst="rect">
            <a:avLst/>
          </a:prstGeom>
          <a:noFill/>
        </p:spPr>
        <p:txBody>
          <a:bodyPr wrap="square" rtlCol="0">
            <a:spAutoFit/>
          </a:bodyPr>
          <a:lstStyle/>
          <a:p>
            <a:r>
              <a:rPr lang="fr-FR" dirty="0" smtClean="0"/>
              <a:t>MATURATION</a:t>
            </a:r>
            <a:endParaRPr lang="fr-FR" dirty="0"/>
          </a:p>
        </p:txBody>
      </p:sp>
      <p:sp>
        <p:nvSpPr>
          <p:cNvPr id="11" name="ZoneTexte 10"/>
          <p:cNvSpPr txBox="1"/>
          <p:nvPr/>
        </p:nvSpPr>
        <p:spPr>
          <a:xfrm>
            <a:off x="4064592" y="2233292"/>
            <a:ext cx="1830201" cy="369332"/>
          </a:xfrm>
          <a:prstGeom prst="rect">
            <a:avLst/>
          </a:prstGeom>
          <a:noFill/>
        </p:spPr>
        <p:txBody>
          <a:bodyPr wrap="square" rtlCol="0">
            <a:spAutoFit/>
          </a:bodyPr>
          <a:lstStyle/>
          <a:p>
            <a:r>
              <a:rPr lang="fr-FR" dirty="0" smtClean="0"/>
              <a:t>MISSION</a:t>
            </a:r>
            <a:endParaRPr lang="fr-FR" dirty="0"/>
          </a:p>
        </p:txBody>
      </p:sp>
      <p:sp>
        <p:nvSpPr>
          <p:cNvPr id="13" name="Flèche vers la droite 12"/>
          <p:cNvSpPr/>
          <p:nvPr/>
        </p:nvSpPr>
        <p:spPr>
          <a:xfrm rot="19076596">
            <a:off x="277646" y="2009602"/>
            <a:ext cx="6228878" cy="3107304"/>
          </a:xfrm>
          <a:prstGeom prst="rightArrow">
            <a:avLst/>
          </a:prstGeom>
          <a:gradFill flip="none" rotWithShape="1">
            <a:gsLst>
              <a:gs pos="0">
                <a:schemeClr val="accent1">
                  <a:tint val="100000"/>
                  <a:shade val="100000"/>
                  <a:satMod val="130000"/>
                  <a:alpha val="18000"/>
                </a:schemeClr>
              </a:gs>
              <a:gs pos="100000">
                <a:schemeClr val="accent1">
                  <a:tint val="50000"/>
                  <a:shade val="100000"/>
                  <a:satMod val="350000"/>
                  <a:alpha val="18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 name="Flèche courbée vers le haut 15"/>
          <p:cNvSpPr/>
          <p:nvPr/>
        </p:nvSpPr>
        <p:spPr>
          <a:xfrm rot="7592278">
            <a:off x="383469" y="2984853"/>
            <a:ext cx="3831628" cy="1083232"/>
          </a:xfrm>
          <a:prstGeom prst="curvedUp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tx1"/>
              </a:solidFill>
            </a:endParaRPr>
          </a:p>
        </p:txBody>
      </p:sp>
      <p:sp>
        <p:nvSpPr>
          <p:cNvPr id="17" name="ZoneTexte 16"/>
          <p:cNvSpPr txBox="1"/>
          <p:nvPr/>
        </p:nvSpPr>
        <p:spPr>
          <a:xfrm>
            <a:off x="5508591" y="2403432"/>
            <a:ext cx="3679773" cy="369332"/>
          </a:xfrm>
          <a:prstGeom prst="rect">
            <a:avLst/>
          </a:prstGeom>
          <a:noFill/>
        </p:spPr>
        <p:txBody>
          <a:bodyPr wrap="square" rtlCol="0">
            <a:spAutoFit/>
          </a:bodyPr>
          <a:lstStyle/>
          <a:p>
            <a:r>
              <a:rPr lang="fr-FR" dirty="0" smtClean="0"/>
              <a:t>Des activités missionnaires</a:t>
            </a:r>
            <a:endParaRPr lang="fr-FR" dirty="0"/>
          </a:p>
        </p:txBody>
      </p:sp>
      <p:sp>
        <p:nvSpPr>
          <p:cNvPr id="19" name="ZoneTexte 18"/>
          <p:cNvSpPr txBox="1"/>
          <p:nvPr/>
        </p:nvSpPr>
        <p:spPr>
          <a:xfrm>
            <a:off x="4636483" y="3346570"/>
            <a:ext cx="4141027" cy="369332"/>
          </a:xfrm>
          <a:prstGeom prst="rect">
            <a:avLst/>
          </a:prstGeom>
          <a:noFill/>
        </p:spPr>
        <p:txBody>
          <a:bodyPr wrap="square" rtlCol="0">
            <a:spAutoFit/>
          </a:bodyPr>
          <a:lstStyle/>
          <a:p>
            <a:r>
              <a:rPr lang="fr-FR" dirty="0" smtClean="0"/>
              <a:t>Une formation catéchétique pastorale</a:t>
            </a:r>
            <a:endParaRPr lang="fr-FR" dirty="0"/>
          </a:p>
        </p:txBody>
      </p:sp>
      <p:sp>
        <p:nvSpPr>
          <p:cNvPr id="20" name="ZoneTexte 19"/>
          <p:cNvSpPr txBox="1"/>
          <p:nvPr/>
        </p:nvSpPr>
        <p:spPr>
          <a:xfrm>
            <a:off x="3887524" y="4071845"/>
            <a:ext cx="5228823" cy="369332"/>
          </a:xfrm>
          <a:prstGeom prst="rect">
            <a:avLst/>
          </a:prstGeom>
          <a:noFill/>
        </p:spPr>
        <p:txBody>
          <a:bodyPr wrap="square" rtlCol="0">
            <a:spAutoFit/>
          </a:bodyPr>
          <a:lstStyle/>
          <a:p>
            <a:r>
              <a:rPr lang="fr-FR" dirty="0" smtClean="0"/>
              <a:t>Des groupes de maison et des célébrations édifiantes</a:t>
            </a:r>
            <a:endParaRPr lang="fr-FR" dirty="0"/>
          </a:p>
        </p:txBody>
      </p:sp>
      <p:sp>
        <p:nvSpPr>
          <p:cNvPr id="21" name="ZoneTexte 20"/>
          <p:cNvSpPr txBox="1"/>
          <p:nvPr/>
        </p:nvSpPr>
        <p:spPr>
          <a:xfrm>
            <a:off x="2997080" y="4945478"/>
            <a:ext cx="5689720" cy="369332"/>
          </a:xfrm>
          <a:prstGeom prst="rect">
            <a:avLst/>
          </a:prstGeom>
          <a:noFill/>
        </p:spPr>
        <p:txBody>
          <a:bodyPr wrap="square" rtlCol="0">
            <a:spAutoFit/>
          </a:bodyPr>
          <a:lstStyle/>
          <a:p>
            <a:r>
              <a:rPr lang="fr-FR" dirty="0" smtClean="0"/>
              <a:t>Des propositions, des lieux de première annonce de la foi</a:t>
            </a:r>
            <a:endParaRPr lang="fr-FR" dirty="0"/>
          </a:p>
        </p:txBody>
      </p:sp>
    </p:spTree>
    <p:extLst>
      <p:ext uri="{BB962C8B-B14F-4D97-AF65-F5344CB8AC3E}">
        <p14:creationId xmlns:p14="http://schemas.microsoft.com/office/powerpoint/2010/main" val="66836906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7" grpId="0"/>
      <p:bldP spid="19" grpId="0"/>
      <p:bldP spid="20" grpId="0"/>
      <p:bldP spid="2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endParaRPr lang="fr-FR"/>
          </a:p>
        </p:txBody>
      </p:sp>
    </p:spTree>
    <p:extLst>
      <p:ext uri="{BB962C8B-B14F-4D97-AF65-F5344CB8AC3E}">
        <p14:creationId xmlns:p14="http://schemas.microsoft.com/office/powerpoint/2010/main" val="3663118122"/>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idx="1"/>
          </p:nvPr>
        </p:nvSpPr>
        <p:spPr/>
        <p:txBody>
          <a:bodyPr/>
          <a:lstStyle/>
          <a:p>
            <a:r>
              <a:rPr lang="fr-FR" dirty="0" smtClean="0"/>
              <a:t>QUELQUES CLES</a:t>
            </a:r>
            <a:endParaRPr lang="fr-FR" dirty="0"/>
          </a:p>
        </p:txBody>
      </p:sp>
      <p:sp>
        <p:nvSpPr>
          <p:cNvPr id="3" name="Titre 2"/>
          <p:cNvSpPr>
            <a:spLocks noGrp="1"/>
          </p:cNvSpPr>
          <p:nvPr>
            <p:ph type="ctrTitle"/>
          </p:nvPr>
        </p:nvSpPr>
        <p:spPr/>
        <p:txBody>
          <a:bodyPr/>
          <a:lstStyle/>
          <a:p>
            <a:r>
              <a:rPr lang="fr-FR" dirty="0" smtClean="0"/>
              <a:t>PREPARER UN PROJET MISSIONNAIRE</a:t>
            </a:r>
            <a:endParaRPr lang="fr-FR" dirty="0"/>
          </a:p>
        </p:txBody>
      </p:sp>
    </p:spTree>
    <p:extLst>
      <p:ext uri="{BB962C8B-B14F-4D97-AF65-F5344CB8AC3E}">
        <p14:creationId xmlns:p14="http://schemas.microsoft.com/office/powerpoint/2010/main" val="2710768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UN APPEL DE MGR TOUVET</a:t>
            </a:r>
            <a:endParaRPr lang="fr-FR" dirty="0"/>
          </a:p>
        </p:txBody>
      </p:sp>
      <p:sp>
        <p:nvSpPr>
          <p:cNvPr id="3" name="Espace réservé du contenu 2"/>
          <p:cNvSpPr>
            <a:spLocks noGrp="1"/>
          </p:cNvSpPr>
          <p:nvPr>
            <p:ph sz="quarter" idx="1"/>
          </p:nvPr>
        </p:nvSpPr>
        <p:spPr/>
        <p:txBody>
          <a:bodyPr>
            <a:normAutofit fontScale="85000" lnSpcReduction="20000"/>
          </a:bodyPr>
          <a:lstStyle/>
          <a:p>
            <a:r>
              <a:rPr lang="fr-FR" dirty="0"/>
              <a:t>J’invite donc chaque nouvelle </a:t>
            </a:r>
            <a:r>
              <a:rPr lang="fr-FR" dirty="0" err="1"/>
              <a:t>équipe</a:t>
            </a:r>
            <a:r>
              <a:rPr lang="fr-FR" dirty="0"/>
              <a:t> de doyenné à travailler dans cet esprit de </a:t>
            </a:r>
            <a:r>
              <a:rPr lang="fr-FR" dirty="0" err="1"/>
              <a:t>créativite</a:t>
            </a:r>
            <a:r>
              <a:rPr lang="fr-FR" dirty="0"/>
              <a:t>́ sous la conduite de l’Esprit-Saint. Et ce n’est pas interdit d’aller </a:t>
            </a:r>
            <a:r>
              <a:rPr lang="fr-FR" dirty="0" err="1"/>
              <a:t>découvrir</a:t>
            </a:r>
            <a:r>
              <a:rPr lang="fr-FR" dirty="0"/>
              <a:t> ce qui se vit ailleurs, dans d’autres </a:t>
            </a:r>
            <a:r>
              <a:rPr lang="fr-FR" dirty="0" err="1"/>
              <a:t>diocèses</a:t>
            </a:r>
            <a:r>
              <a:rPr lang="fr-FR" dirty="0"/>
              <a:t> ou paroisses. Il faudrait que germent des projets vraiment novateurs qui motivent et dynamisent, et </a:t>
            </a:r>
            <a:r>
              <a:rPr lang="fr-FR" dirty="0" err="1"/>
              <a:t>génèrent</a:t>
            </a:r>
            <a:r>
              <a:rPr lang="fr-FR" dirty="0"/>
              <a:t> des engagements nouveaux. </a:t>
            </a:r>
          </a:p>
          <a:p>
            <a:r>
              <a:rPr lang="fr-FR" dirty="0"/>
              <a:t>Le rythme de la vie de beaucoup de nos contemporains ne </a:t>
            </a:r>
            <a:r>
              <a:rPr lang="fr-FR" dirty="0" err="1"/>
              <a:t>com</a:t>
            </a:r>
            <a:r>
              <a:rPr lang="fr-FR" dirty="0"/>
              <a:t>- prend plus </a:t>
            </a:r>
            <a:r>
              <a:rPr lang="fr-FR" dirty="0" err="1"/>
              <a:t>spontanément</a:t>
            </a:r>
            <a:r>
              <a:rPr lang="fr-FR" dirty="0"/>
              <a:t> la </a:t>
            </a:r>
            <a:r>
              <a:rPr lang="fr-FR" dirty="0" err="1"/>
              <a:t>régularite</a:t>
            </a:r>
            <a:r>
              <a:rPr lang="fr-FR" dirty="0"/>
              <a:t>́ et la </a:t>
            </a:r>
            <a:r>
              <a:rPr lang="fr-FR" dirty="0" err="1"/>
              <a:t>délite</a:t>
            </a:r>
            <a:r>
              <a:rPr lang="fr-FR" dirty="0"/>
              <a:t>́. C’est vrai dans le choix d’un domicile, dans la vie professionnelle, les </a:t>
            </a:r>
            <a:r>
              <a:rPr lang="fr-FR" dirty="0" err="1"/>
              <a:t>engage</a:t>
            </a:r>
            <a:r>
              <a:rPr lang="fr-FR" dirty="0" err="1" smtClean="0"/>
              <a:t>-ments</a:t>
            </a:r>
            <a:r>
              <a:rPr lang="fr-FR" dirty="0" smtClean="0"/>
              <a:t> </a:t>
            </a:r>
            <a:r>
              <a:rPr lang="fr-FR" dirty="0"/>
              <a:t>associatifs, et aussi dans la vie </a:t>
            </a:r>
            <a:r>
              <a:rPr lang="fr-FR" dirty="0" err="1"/>
              <a:t>ecclésiale</a:t>
            </a:r>
            <a:r>
              <a:rPr lang="fr-FR" dirty="0"/>
              <a:t>. Je crois à la per- </a:t>
            </a:r>
            <a:r>
              <a:rPr lang="fr-FR" dirty="0" err="1"/>
              <a:t>tinence</a:t>
            </a:r>
            <a:r>
              <a:rPr lang="fr-FR" dirty="0"/>
              <a:t> de </a:t>
            </a:r>
            <a:r>
              <a:rPr lang="fr-FR" b="1" dirty="0"/>
              <a:t>l’</a:t>
            </a:r>
            <a:r>
              <a:rPr lang="fr-FR" b="1" dirty="0" err="1"/>
              <a:t>évènementiel</a:t>
            </a:r>
            <a:r>
              <a:rPr lang="fr-FR" b="1" dirty="0"/>
              <a:t> : </a:t>
            </a:r>
            <a:r>
              <a:rPr lang="fr-FR" dirty="0"/>
              <a:t>pour un projet ponctuel qui aura de l’envergure et qui sortira des sentiers battus, appelons et invitons ceux qui ne </a:t>
            </a:r>
            <a:r>
              <a:rPr lang="fr-FR" dirty="0" err="1"/>
              <a:t>fréquentent</a:t>
            </a:r>
            <a:r>
              <a:rPr lang="fr-FR" dirty="0"/>
              <a:t> </a:t>
            </a:r>
            <a:r>
              <a:rPr lang="fr-FR" dirty="0" err="1"/>
              <a:t>guère</a:t>
            </a:r>
            <a:r>
              <a:rPr lang="fr-FR" dirty="0"/>
              <a:t> les cercles </a:t>
            </a:r>
            <a:r>
              <a:rPr lang="fr-FR" dirty="0" err="1"/>
              <a:t>très</a:t>
            </a:r>
            <a:r>
              <a:rPr lang="fr-FR" dirty="0"/>
              <a:t> restreints des </a:t>
            </a:r>
            <a:r>
              <a:rPr lang="fr-FR" dirty="0" err="1" smtClean="0"/>
              <a:t>habitués</a:t>
            </a:r>
            <a:r>
              <a:rPr lang="fr-FR" dirty="0"/>
              <a:t>. </a:t>
            </a:r>
            <a:endParaRPr lang="fr-FR" dirty="0" smtClean="0"/>
          </a:p>
          <a:p>
            <a:pPr marL="0" indent="0" algn="r">
              <a:buNone/>
            </a:pPr>
            <a:r>
              <a:rPr lang="fr-FR" dirty="0" smtClean="0"/>
              <a:t>(LETTRE PASTORALE DE 2017)</a:t>
            </a:r>
          </a:p>
          <a:p>
            <a:endParaRPr lang="fr-FR" dirty="0" smtClean="0"/>
          </a:p>
          <a:p>
            <a:endParaRPr lang="fr-FR" dirty="0"/>
          </a:p>
          <a:p>
            <a:pPr marL="0" indent="0">
              <a:buNone/>
            </a:pPr>
            <a:endParaRPr lang="fr-FR" dirty="0"/>
          </a:p>
        </p:txBody>
      </p:sp>
    </p:spTree>
    <p:extLst>
      <p:ext uri="{BB962C8B-B14F-4D97-AF65-F5344CB8AC3E}">
        <p14:creationId xmlns:p14="http://schemas.microsoft.com/office/powerpoint/2010/main" val="196973420"/>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Exemples	</a:t>
            </a:r>
            <a:endParaRPr lang="fr-FR" dirty="0"/>
          </a:p>
        </p:txBody>
      </p:sp>
      <p:sp>
        <p:nvSpPr>
          <p:cNvPr id="3" name="Espace réservé du contenu 2"/>
          <p:cNvSpPr>
            <a:spLocks noGrp="1"/>
          </p:cNvSpPr>
          <p:nvPr>
            <p:ph sz="quarter" idx="1"/>
          </p:nvPr>
        </p:nvSpPr>
        <p:spPr/>
        <p:txBody>
          <a:bodyPr>
            <a:normAutofit/>
          </a:bodyPr>
          <a:lstStyle/>
          <a:p>
            <a:r>
              <a:rPr lang="fr-FR" dirty="0" smtClean="0"/>
              <a:t>Enquête avec les séminaristes à la gare de Metz :</a:t>
            </a:r>
          </a:p>
          <a:p>
            <a:pPr lvl="1"/>
            <a:r>
              <a:rPr lang="fr-FR" dirty="0" smtClean="0"/>
              <a:t>Quel est, selon vous, le plus grand besoin dans notre ville ?</a:t>
            </a:r>
          </a:p>
          <a:p>
            <a:pPr lvl="1"/>
            <a:r>
              <a:rPr lang="fr-FR" dirty="0" smtClean="0"/>
              <a:t>Fréquentés-vous activement une église ?</a:t>
            </a:r>
          </a:p>
          <a:p>
            <a:pPr lvl="1"/>
            <a:r>
              <a:rPr lang="fr-FR" dirty="0" smtClean="0"/>
              <a:t>Pourquoi pensez-vous que la plupart des gens ne vont pas à l’église ? </a:t>
            </a:r>
          </a:p>
          <a:p>
            <a:pPr lvl="1"/>
            <a:r>
              <a:rPr lang="fr-FR" dirty="0" smtClean="0"/>
              <a:t>Si vous étiez à la recherche d’une église, quel genre de choses chercheriez-vous ? Qu’est-ce que vous aimeriez y trouver ?</a:t>
            </a:r>
          </a:p>
          <a:p>
            <a:pPr lvl="1"/>
            <a:r>
              <a:rPr lang="fr-FR" dirty="0" smtClean="0"/>
              <a:t>Quel conseil donneriez-vous à un chrétien qui veut vraiment aider les gens ? </a:t>
            </a:r>
            <a:endParaRPr lang="fr-FR" dirty="0"/>
          </a:p>
        </p:txBody>
      </p:sp>
    </p:spTree>
    <p:extLst>
      <p:ext uri="{BB962C8B-B14F-4D97-AF65-F5344CB8AC3E}">
        <p14:creationId xmlns:p14="http://schemas.microsoft.com/office/powerpoint/2010/main" val="191989578"/>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1) Réflexion personnelle et/ou en groupe</a:t>
            </a:r>
            <a:endParaRPr lang="fr-FR" b="1" dirty="0">
              <a:solidFill>
                <a:srgbClr val="FF0000"/>
              </a:solidFill>
            </a:endParaRPr>
          </a:p>
        </p:txBody>
      </p:sp>
      <p:sp>
        <p:nvSpPr>
          <p:cNvPr id="3" name="Espace réservé du contenu 2"/>
          <p:cNvSpPr>
            <a:spLocks noGrp="1"/>
          </p:cNvSpPr>
          <p:nvPr>
            <p:ph sz="quarter" idx="1"/>
          </p:nvPr>
        </p:nvSpPr>
        <p:spPr/>
        <p:txBody>
          <a:bodyPr/>
          <a:lstStyle/>
          <a:p>
            <a:r>
              <a:rPr lang="fr-FR" dirty="0" smtClean="0"/>
              <a:t>Comment ai-je été évangélisé ?</a:t>
            </a:r>
          </a:p>
          <a:p>
            <a:r>
              <a:rPr lang="fr-FR" dirty="0" smtClean="0"/>
              <a:t>A mon tour, comment puis-je évangéliser ?</a:t>
            </a:r>
          </a:p>
          <a:p>
            <a:r>
              <a:rPr lang="fr-FR" dirty="0" smtClean="0"/>
              <a:t>Quels sont mes engagements missionnaires actuellement ? (en paroisse, en mouvement, autres) :</a:t>
            </a:r>
          </a:p>
          <a:p>
            <a:pPr lvl="1"/>
            <a:r>
              <a:rPr lang="fr-FR" dirty="0" smtClean="0"/>
              <a:t>Qu’est-ce qui me rend heureux ? </a:t>
            </a:r>
          </a:p>
          <a:p>
            <a:pPr lvl="1"/>
            <a:r>
              <a:rPr lang="fr-FR" dirty="0" smtClean="0"/>
              <a:t>Qu’est-ce qui porte du fruit ?</a:t>
            </a:r>
          </a:p>
          <a:p>
            <a:pPr lvl="1"/>
            <a:r>
              <a:rPr lang="fr-FR" dirty="0" smtClean="0"/>
              <a:t>Quelles sont mes « saintes insatisfactions » ?</a:t>
            </a:r>
          </a:p>
          <a:p>
            <a:r>
              <a:rPr lang="fr-FR" dirty="0" smtClean="0"/>
              <a:t>Quand je regarde notre paroisse, de quoi je rêve pour les années à venir ?</a:t>
            </a:r>
          </a:p>
          <a:p>
            <a:pPr marL="0" indent="0">
              <a:buNone/>
            </a:pPr>
            <a:endParaRPr lang="fr-FR" dirty="0"/>
          </a:p>
        </p:txBody>
      </p:sp>
    </p:spTree>
    <p:extLst>
      <p:ext uri="{BB962C8B-B14F-4D97-AF65-F5344CB8AC3E}">
        <p14:creationId xmlns:p14="http://schemas.microsoft.com/office/powerpoint/2010/main" val="27748903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FF0000"/>
                </a:solidFill>
              </a:rPr>
              <a:t>2</a:t>
            </a:r>
            <a:r>
              <a:rPr lang="fr-FR" b="1" dirty="0" smtClean="0">
                <a:solidFill>
                  <a:srgbClr val="FF0000"/>
                </a:solidFill>
              </a:rPr>
              <a:t>) UN ÉNONCÉ DE MISSION</a:t>
            </a:r>
            <a:endParaRPr lang="fr-FR" b="1" dirty="0">
              <a:solidFill>
                <a:srgbClr val="FF0000"/>
              </a:solidFill>
            </a:endParaRPr>
          </a:p>
        </p:txBody>
      </p:sp>
      <p:sp>
        <p:nvSpPr>
          <p:cNvPr id="3" name="Espace réservé du contenu 2"/>
          <p:cNvSpPr>
            <a:spLocks noGrp="1"/>
          </p:cNvSpPr>
          <p:nvPr>
            <p:ph sz="quarter" idx="1"/>
          </p:nvPr>
        </p:nvSpPr>
        <p:spPr/>
        <p:txBody>
          <a:bodyPr>
            <a:normAutofit lnSpcReduction="10000"/>
          </a:bodyPr>
          <a:lstStyle/>
          <a:p>
            <a:r>
              <a:rPr lang="fr-FR" dirty="0" smtClean="0"/>
              <a:t>L’EXEMPLE D’UNE PAROISSE </a:t>
            </a:r>
          </a:p>
          <a:p>
            <a:r>
              <a:rPr lang="fr-FR" dirty="0" smtClean="0"/>
              <a:t>AUTRES EXEMPLES</a:t>
            </a:r>
          </a:p>
          <a:p>
            <a:pPr lvl="1"/>
            <a:r>
              <a:rPr lang="fr-FR" dirty="0" smtClean="0"/>
              <a:t>« LA MISSION DE NOTRE PAROISSE EST D’AMENER LES GENS À CROIRE EN JÉSUS ET À DEVENIR MEMBRES DE SA FAMILLE, LES FAIRE PROGRESSER VERS LA MATURITÉ SPIRITUELLE ET LES ÉQUIPER EN VUE DE LEUR CONFIER UN MINISTÈRE À L’INTÉRIEUR DE LA COMMUNAUTÉ »</a:t>
            </a:r>
          </a:p>
          <a:p>
            <a:pPr lvl="1"/>
            <a:r>
              <a:rPr lang="fr-FR" dirty="0" smtClean="0"/>
              <a:t>« FAIRE DES DISCIPLES PARTOUT PAR LA PROCLAMATION ET LA PRATIQUE DE L’EVANGILE ; ETABLIR DES PETITS GROUPES FRATERNELS POUR QUE SES MEMBRES DEIVENNENT DES DISCIPLES MISSIONNAIRES »</a:t>
            </a:r>
          </a:p>
          <a:p>
            <a:pPr lvl="1"/>
            <a:endParaRPr lang="fr-FR" dirty="0" smtClean="0"/>
          </a:p>
          <a:p>
            <a:endParaRPr lang="fr-FR" dirty="0"/>
          </a:p>
        </p:txBody>
      </p:sp>
    </p:spTree>
    <p:extLst>
      <p:ext uri="{BB962C8B-B14F-4D97-AF65-F5344CB8AC3E}">
        <p14:creationId xmlns:p14="http://schemas.microsoft.com/office/powerpoint/2010/main" val="11284818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434014"/>
            <a:ext cx="8534400" cy="758952"/>
          </a:xfrm>
        </p:spPr>
        <p:txBody>
          <a:bodyPr>
            <a:normAutofit fontScale="90000"/>
          </a:bodyPr>
          <a:lstStyle/>
          <a:p>
            <a:r>
              <a:rPr lang="fr-FR" dirty="0" smtClean="0"/>
              <a:t>UN PETIT TRAVAIL PERSONNEL</a:t>
            </a:r>
            <a:br>
              <a:rPr lang="fr-FR" dirty="0" smtClean="0"/>
            </a:br>
            <a:r>
              <a:rPr lang="fr-FR" dirty="0" smtClean="0"/>
              <a:t>À PARTAGER EN GROUPE</a:t>
            </a:r>
            <a:endParaRPr lang="fr-FR" dirty="0"/>
          </a:p>
        </p:txBody>
      </p:sp>
      <p:sp>
        <p:nvSpPr>
          <p:cNvPr id="3" name="Espace réservé du contenu 2"/>
          <p:cNvSpPr>
            <a:spLocks noGrp="1"/>
          </p:cNvSpPr>
          <p:nvPr>
            <p:ph sz="quarter" idx="1"/>
          </p:nvPr>
        </p:nvSpPr>
        <p:spPr/>
        <p:txBody>
          <a:bodyPr/>
          <a:lstStyle/>
          <a:p>
            <a:r>
              <a:rPr lang="fr-FR" dirty="0" smtClean="0"/>
              <a:t>COMPLÉTER LA PROPOSITION :</a:t>
            </a:r>
          </a:p>
          <a:p>
            <a:pPr marL="0" indent="0">
              <a:buNone/>
            </a:pPr>
            <a:endParaRPr lang="fr-FR" dirty="0"/>
          </a:p>
          <a:p>
            <a:pPr marL="0" indent="0">
              <a:buNone/>
            </a:pPr>
            <a:r>
              <a:rPr lang="fr-FR" dirty="0" smtClean="0">
                <a:solidFill>
                  <a:srgbClr val="FF0000"/>
                </a:solidFill>
              </a:rPr>
              <a:t>POUR MOI (POUR NOUS), </a:t>
            </a:r>
          </a:p>
          <a:p>
            <a:pPr marL="0" indent="0">
              <a:buNone/>
            </a:pPr>
            <a:r>
              <a:rPr lang="fr-FR" dirty="0" smtClean="0">
                <a:solidFill>
                  <a:srgbClr val="FF0000"/>
                </a:solidFill>
              </a:rPr>
              <a:t>LA MISSION DE NOTRE EGLISE</a:t>
            </a:r>
          </a:p>
          <a:p>
            <a:pPr marL="0" indent="0">
              <a:buNone/>
            </a:pPr>
            <a:r>
              <a:rPr lang="fr-FR" dirty="0" smtClean="0"/>
              <a:t> </a:t>
            </a:r>
            <a:r>
              <a:rPr lang="fr-FR" dirty="0" smtClean="0">
                <a:solidFill>
                  <a:srgbClr val="FF0000"/>
                </a:solidFill>
              </a:rPr>
              <a:t>EST DE </a:t>
            </a:r>
            <a:r>
              <a:rPr lang="fr-FR" dirty="0" smtClean="0"/>
              <a:t>(</a:t>
            </a:r>
            <a:r>
              <a:rPr lang="fr-FR" i="1" u="sng" dirty="0" smtClean="0"/>
              <a:t>CE QUE NOUS SOMMES APPELÉS À FAIRE)</a:t>
            </a:r>
          </a:p>
          <a:p>
            <a:pPr marL="0" indent="0">
              <a:buNone/>
            </a:pPr>
            <a:r>
              <a:rPr lang="fr-FR" dirty="0" smtClean="0">
                <a:solidFill>
                  <a:srgbClr val="FF0000"/>
                </a:solidFill>
              </a:rPr>
              <a:t>POUR, AUPRÈS DE </a:t>
            </a:r>
            <a:r>
              <a:rPr lang="fr-FR" u="sng" dirty="0" smtClean="0"/>
              <a:t>(LE PUBLIC VISÉ)</a:t>
            </a:r>
          </a:p>
          <a:p>
            <a:pPr marL="0" indent="0">
              <a:buNone/>
            </a:pPr>
            <a:r>
              <a:rPr lang="fr-FR" dirty="0" smtClean="0">
                <a:solidFill>
                  <a:srgbClr val="FF0000"/>
                </a:solidFill>
              </a:rPr>
              <a:t>AFIN QU’ILS </a:t>
            </a:r>
            <a:r>
              <a:rPr lang="fr-FR" u="sng" dirty="0" smtClean="0"/>
              <a:t>(L’OBJECTIF, LE BUT)</a:t>
            </a:r>
          </a:p>
          <a:p>
            <a:pPr marL="0" indent="0">
              <a:buNone/>
            </a:pPr>
            <a:r>
              <a:rPr lang="fr-FR" dirty="0" smtClean="0">
                <a:solidFill>
                  <a:srgbClr val="FF0000"/>
                </a:solidFill>
              </a:rPr>
              <a:t>A L’AIDE DE </a:t>
            </a:r>
            <a:r>
              <a:rPr lang="fr-FR" dirty="0" smtClean="0"/>
              <a:t>(</a:t>
            </a:r>
            <a:r>
              <a:rPr lang="fr-FR" u="sng" dirty="0" smtClean="0"/>
              <a:t>LES MOYENS, COMMENT</a:t>
            </a:r>
            <a:r>
              <a:rPr lang="fr-FR" dirty="0" smtClean="0"/>
              <a:t>).</a:t>
            </a:r>
          </a:p>
          <a:p>
            <a:endParaRPr lang="fr-FR" dirty="0"/>
          </a:p>
        </p:txBody>
      </p:sp>
    </p:spTree>
    <p:extLst>
      <p:ext uri="{BB962C8B-B14F-4D97-AF65-F5344CB8AC3E}">
        <p14:creationId xmlns:p14="http://schemas.microsoft.com/office/powerpoint/2010/main" val="10477585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40644"/>
            <a:ext cx="8534400" cy="758952"/>
          </a:xfrm>
        </p:spPr>
        <p:txBody>
          <a:bodyPr>
            <a:normAutofit fontScale="90000"/>
          </a:bodyPr>
          <a:lstStyle/>
          <a:p>
            <a:r>
              <a:rPr lang="fr-FR" b="1" dirty="0">
                <a:solidFill>
                  <a:srgbClr val="FF0000"/>
                </a:solidFill>
              </a:rPr>
              <a:t>3</a:t>
            </a:r>
            <a:r>
              <a:rPr lang="fr-FR" b="1" dirty="0" smtClean="0">
                <a:solidFill>
                  <a:srgbClr val="FF0000"/>
                </a:solidFill>
              </a:rPr>
              <a:t>) Porter ce projet dans la prière, dans un esprit de disponibilité</a:t>
            </a:r>
            <a:endParaRPr lang="fr-FR" b="1" dirty="0">
              <a:solidFill>
                <a:srgbClr val="FF0000"/>
              </a:solidFill>
            </a:endParaRPr>
          </a:p>
        </p:txBody>
      </p:sp>
      <p:sp>
        <p:nvSpPr>
          <p:cNvPr id="3" name="Espace réservé du contenu 2"/>
          <p:cNvSpPr>
            <a:spLocks noGrp="1"/>
          </p:cNvSpPr>
          <p:nvPr>
            <p:ph sz="quarter" idx="1"/>
          </p:nvPr>
        </p:nvSpPr>
        <p:spPr/>
        <p:txBody>
          <a:bodyPr/>
          <a:lstStyle/>
          <a:p>
            <a:r>
              <a:rPr lang="fr-FR" dirty="0" smtClean="0"/>
              <a:t>Nous sommes au service du projet de Dieu !</a:t>
            </a:r>
          </a:p>
          <a:p>
            <a:r>
              <a:rPr lang="fr-FR" dirty="0" smtClean="0"/>
              <a:t>On ne peut rien faire sans le Saint-Esprit</a:t>
            </a:r>
          </a:p>
          <a:p>
            <a:r>
              <a:rPr lang="fr-FR" dirty="0" smtClean="0"/>
              <a:t>Confier ce projet à des communautés religieuses ou à des personnes qui ne pourront par rendre service concrètement : les impliquer personnellement et spirituellement</a:t>
            </a:r>
            <a:r>
              <a:rPr lang="fr-FR" dirty="0" smtClean="0"/>
              <a:t>.</a:t>
            </a:r>
          </a:p>
          <a:p>
            <a:pPr marL="0" indent="0">
              <a:buNone/>
            </a:pPr>
            <a:endParaRPr lang="fr-FR" dirty="0" smtClean="0"/>
          </a:p>
          <a:p>
            <a:pPr marL="0" indent="0">
              <a:buNone/>
            </a:pPr>
            <a:endParaRPr lang="fr-FR" dirty="0"/>
          </a:p>
        </p:txBody>
      </p:sp>
    </p:spTree>
    <p:extLst>
      <p:ext uri="{BB962C8B-B14F-4D97-AF65-F5344CB8AC3E}">
        <p14:creationId xmlns:p14="http://schemas.microsoft.com/office/powerpoint/2010/main" val="1364774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QUI ?		</a:t>
            </a:r>
            <a:endParaRPr lang="fr-FR" dirty="0"/>
          </a:p>
        </p:txBody>
      </p:sp>
      <p:sp>
        <p:nvSpPr>
          <p:cNvPr id="3" name="Espace réservé du contenu 2"/>
          <p:cNvSpPr>
            <a:spLocks noGrp="1"/>
          </p:cNvSpPr>
          <p:nvPr>
            <p:ph sz="quarter" idx="1"/>
          </p:nvPr>
        </p:nvSpPr>
        <p:spPr>
          <a:xfrm>
            <a:off x="457200" y="2166176"/>
            <a:ext cx="4043600" cy="3959987"/>
          </a:xfrm>
        </p:spPr>
        <p:txBody>
          <a:bodyPr/>
          <a:lstStyle/>
          <a:p>
            <a:r>
              <a:rPr lang="fr-FR" dirty="0" smtClean="0"/>
              <a:t>Le Père</a:t>
            </a:r>
          </a:p>
          <a:p>
            <a:r>
              <a:rPr lang="fr-FR" dirty="0" smtClean="0"/>
              <a:t>Le Fils</a:t>
            </a:r>
          </a:p>
          <a:p>
            <a:r>
              <a:rPr lang="fr-FR" dirty="0" smtClean="0"/>
              <a:t>Le Saint-Esprit</a:t>
            </a:r>
          </a:p>
          <a:p>
            <a:r>
              <a:rPr lang="fr-FR" dirty="0" smtClean="0"/>
              <a:t>Attention à la théologie « des 3 / 8 »</a:t>
            </a:r>
            <a:endParaRPr lang="fr-FR" dirty="0"/>
          </a:p>
        </p:txBody>
      </p:sp>
      <p:pic>
        <p:nvPicPr>
          <p:cNvPr id="4" name="Image 3" descr="158730247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12012" y="1593439"/>
            <a:ext cx="3499283" cy="4665711"/>
          </a:xfrm>
          <a:prstGeom prst="rect">
            <a:avLst/>
          </a:prstGeom>
        </p:spPr>
      </p:pic>
    </p:spTree>
    <p:extLst>
      <p:ext uri="{BB962C8B-B14F-4D97-AF65-F5344CB8AC3E}">
        <p14:creationId xmlns:p14="http://schemas.microsoft.com/office/powerpoint/2010/main" val="102360880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FF0000"/>
                </a:solidFill>
              </a:rPr>
              <a:t>4</a:t>
            </a:r>
            <a:r>
              <a:rPr lang="fr-FR" b="1" dirty="0" smtClean="0">
                <a:solidFill>
                  <a:srgbClr val="FF0000"/>
                </a:solidFill>
              </a:rPr>
              <a:t>) Quelle est notre « cible » prioritaire ?</a:t>
            </a:r>
            <a:endParaRPr lang="fr-FR" b="1" dirty="0">
              <a:solidFill>
                <a:srgbClr val="FF0000"/>
              </a:solidFill>
            </a:endParaRPr>
          </a:p>
        </p:txBody>
      </p:sp>
      <p:sp>
        <p:nvSpPr>
          <p:cNvPr id="3" name="Espace réservé du contenu 2"/>
          <p:cNvSpPr>
            <a:spLocks noGrp="1"/>
          </p:cNvSpPr>
          <p:nvPr>
            <p:ph sz="quarter" idx="1"/>
          </p:nvPr>
        </p:nvSpPr>
        <p:spPr/>
        <p:txBody>
          <a:bodyPr>
            <a:normAutofit fontScale="92500" lnSpcReduction="20000"/>
          </a:bodyPr>
          <a:lstStyle/>
          <a:p>
            <a:r>
              <a:rPr lang="fr-FR" dirty="0" smtClean="0"/>
              <a:t>« Voyant les foules » </a:t>
            </a:r>
          </a:p>
          <a:p>
            <a:r>
              <a:rPr lang="fr-FR" dirty="0" smtClean="0"/>
              <a:t>Quel </a:t>
            </a:r>
            <a:r>
              <a:rPr lang="fr-FR" dirty="0" smtClean="0"/>
              <a:t>est le « bassin humain » naturel de notre paroisse ?</a:t>
            </a:r>
          </a:p>
          <a:p>
            <a:r>
              <a:rPr lang="fr-FR" dirty="0" smtClean="0"/>
              <a:t>Qui sont les habitants qui ne connaissent pas ou très peu le Christ ? Quel est leur mode de vie, leurs habitudes, leurs questions, leurs inquiétudes, leurs besoins de sens, leurs attentes vis-à-vis de l’Eglise ?</a:t>
            </a:r>
          </a:p>
          <a:p>
            <a:r>
              <a:rPr lang="fr-FR" dirty="0" smtClean="0"/>
              <a:t>Aujourd’hui, ces personnes sont-elles touchées par le paroisse ? Quelles sont les passerelles actuelles ?</a:t>
            </a:r>
          </a:p>
          <a:p>
            <a:r>
              <a:rPr lang="fr-FR" dirty="0" smtClean="0"/>
              <a:t>Que percevons-nous des attentes des jeunes générations (jeunes, enfants, jeunes familles) ?</a:t>
            </a:r>
          </a:p>
          <a:p>
            <a:r>
              <a:rPr lang="fr-FR" dirty="0" smtClean="0"/>
              <a:t>Comment pourrions-nous rejoindre ces personne, qu’est-ce que nous pourrions proposer pour les rejoindre dans une démarche missionnaire ?</a:t>
            </a:r>
            <a:endParaRPr lang="fr-FR" dirty="0"/>
          </a:p>
        </p:txBody>
      </p:sp>
    </p:spTree>
    <p:extLst>
      <p:ext uri="{BB962C8B-B14F-4D97-AF65-F5344CB8AC3E}">
        <p14:creationId xmlns:p14="http://schemas.microsoft.com/office/powerpoint/2010/main" val="2578872387"/>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Exemples	</a:t>
            </a:r>
            <a:endParaRPr lang="fr-FR" dirty="0"/>
          </a:p>
        </p:txBody>
      </p:sp>
      <p:sp>
        <p:nvSpPr>
          <p:cNvPr id="3" name="Espace réservé du contenu 2"/>
          <p:cNvSpPr>
            <a:spLocks noGrp="1"/>
          </p:cNvSpPr>
          <p:nvPr>
            <p:ph sz="quarter" idx="1"/>
          </p:nvPr>
        </p:nvSpPr>
        <p:spPr/>
        <p:txBody>
          <a:bodyPr/>
          <a:lstStyle/>
          <a:p>
            <a:r>
              <a:rPr lang="fr-FR" dirty="0" smtClean="0"/>
              <a:t>« Mois de la Visitation » à Douai</a:t>
            </a:r>
          </a:p>
          <a:p>
            <a:r>
              <a:rPr lang="fr-FR" dirty="0" smtClean="0"/>
              <a:t>Accueil de Notre-Dame du St Cordon dans une quartier très populaire ?</a:t>
            </a:r>
          </a:p>
          <a:p>
            <a:r>
              <a:rPr lang="fr-FR" dirty="0" smtClean="0"/>
              <a:t>Réorganisation d’une paroisse par petites fraternités de quartier (vie fraternelle, partage de la Parole ; témoignage auprès des parents des futurs baptisés ou des futurs mariés).</a:t>
            </a:r>
          </a:p>
          <a:p>
            <a:endParaRPr lang="fr-FR" dirty="0"/>
          </a:p>
        </p:txBody>
      </p:sp>
    </p:spTree>
    <p:extLst>
      <p:ext uri="{BB962C8B-B14F-4D97-AF65-F5344CB8AC3E}">
        <p14:creationId xmlns:p14="http://schemas.microsoft.com/office/powerpoint/2010/main" val="3749650119"/>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1970"/>
            <a:ext cx="8534400" cy="758952"/>
          </a:xfrm>
        </p:spPr>
        <p:txBody>
          <a:bodyPr>
            <a:noAutofit/>
          </a:bodyPr>
          <a:lstStyle/>
          <a:p>
            <a:r>
              <a:rPr lang="fr-FR" sz="2800" b="1" dirty="0" smtClean="0">
                <a:solidFill>
                  <a:srgbClr val="FF0000"/>
                </a:solidFill>
              </a:rPr>
              <a:t>5) En fonction de cette cible, énoncer clairement les objectifs, ce qui est recherché </a:t>
            </a:r>
            <a:endParaRPr lang="fr-FR" sz="2800" b="1" dirty="0">
              <a:solidFill>
                <a:srgbClr val="FF0000"/>
              </a:solidFill>
            </a:endParaRPr>
          </a:p>
        </p:txBody>
      </p:sp>
      <p:sp>
        <p:nvSpPr>
          <p:cNvPr id="3" name="Espace réservé du contenu 2"/>
          <p:cNvSpPr>
            <a:spLocks noGrp="1"/>
          </p:cNvSpPr>
          <p:nvPr>
            <p:ph sz="quarter" idx="1"/>
          </p:nvPr>
        </p:nvSpPr>
        <p:spPr/>
        <p:txBody>
          <a:bodyPr/>
          <a:lstStyle/>
          <a:p>
            <a:r>
              <a:rPr lang="fr-FR" dirty="0" smtClean="0"/>
              <a:t>« Ils n’ont pas besoin de s’en aller ; donner leur vous-m</a:t>
            </a:r>
            <a:r>
              <a:rPr lang="fr-FR" dirty="0" smtClean="0"/>
              <a:t>êmes à manger »</a:t>
            </a:r>
            <a:endParaRPr lang="fr-FR" dirty="0" smtClean="0"/>
          </a:p>
          <a:p>
            <a:r>
              <a:rPr lang="fr-FR" dirty="0" smtClean="0"/>
              <a:t>Parmi </a:t>
            </a:r>
            <a:r>
              <a:rPr lang="fr-FR" dirty="0" smtClean="0"/>
              <a:t>les 4 priorités (proximité, vie spirituelle, fraternité, créativité) données par notre évêque, quelle est celle qui nous semble la plus pertinente pour notre paroisse ?</a:t>
            </a:r>
          </a:p>
          <a:p>
            <a:r>
              <a:rPr lang="fr-FR" dirty="0"/>
              <a:t>Qu’est-ce qui peut aider à une rencontre avec le Christ ? </a:t>
            </a:r>
            <a:r>
              <a:rPr lang="fr-FR" dirty="0" smtClean="0"/>
              <a:t>À faire entrer les personnes que l’on désir rejoindre dans un « processus » d’évangélisation ?</a:t>
            </a:r>
          </a:p>
          <a:p>
            <a:r>
              <a:rPr lang="fr-FR" dirty="0"/>
              <a:t>Qu’est-ce qu’il ne faut surtout pas louper (priorités) ?</a:t>
            </a:r>
          </a:p>
          <a:p>
            <a:endParaRPr lang="fr-FR" dirty="0"/>
          </a:p>
          <a:p>
            <a:endParaRPr lang="fr-FR" dirty="0" smtClean="0"/>
          </a:p>
          <a:p>
            <a:endParaRPr lang="fr-FR" dirty="0"/>
          </a:p>
        </p:txBody>
      </p:sp>
    </p:spTree>
    <p:extLst>
      <p:ext uri="{BB962C8B-B14F-4D97-AF65-F5344CB8AC3E}">
        <p14:creationId xmlns:p14="http://schemas.microsoft.com/office/powerpoint/2010/main" val="15521480"/>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1970"/>
            <a:ext cx="8534400" cy="758952"/>
          </a:xfrm>
        </p:spPr>
        <p:txBody>
          <a:bodyPr>
            <a:noAutofit/>
          </a:bodyPr>
          <a:lstStyle/>
          <a:p>
            <a:r>
              <a:rPr lang="fr-FR" sz="2800" b="1" dirty="0" smtClean="0">
                <a:solidFill>
                  <a:srgbClr val="FF0000"/>
                </a:solidFill>
              </a:rPr>
              <a:t>6) En fonction des objectifs et de la cible, énoncer le projet, les moyens, les activités</a:t>
            </a:r>
            <a:endParaRPr lang="fr-FR" sz="2800" b="1" dirty="0">
              <a:solidFill>
                <a:srgbClr val="FF0000"/>
              </a:solidFill>
            </a:endParaRPr>
          </a:p>
        </p:txBody>
      </p:sp>
      <p:sp>
        <p:nvSpPr>
          <p:cNvPr id="3" name="Espace réservé du contenu 2"/>
          <p:cNvSpPr>
            <a:spLocks noGrp="1"/>
          </p:cNvSpPr>
          <p:nvPr>
            <p:ph sz="quarter" idx="1"/>
          </p:nvPr>
        </p:nvSpPr>
        <p:spPr/>
        <p:txBody>
          <a:bodyPr>
            <a:normAutofit fontScale="85000" lnSpcReduction="10000"/>
          </a:bodyPr>
          <a:lstStyle/>
          <a:p>
            <a:r>
              <a:rPr lang="fr-FR" b="1" dirty="0" smtClean="0"/>
              <a:t>« </a:t>
            </a:r>
            <a:r>
              <a:rPr lang="fr-FR" dirty="0" smtClean="0"/>
              <a:t>Puis</a:t>
            </a:r>
            <a:r>
              <a:rPr lang="fr-FR" dirty="0"/>
              <a:t>, ordonnant à la foule de s’asseoir sur l’herbe, il prit les cinq pains et les deux poissons, et, levant les yeux au ciel, il prononça la bénédiction ; il rompit les pains, il les donna aux </a:t>
            </a:r>
            <a:r>
              <a:rPr lang="fr-FR" dirty="0" smtClean="0"/>
              <a:t>disciples</a:t>
            </a:r>
            <a:r>
              <a:rPr lang="fr-FR" dirty="0"/>
              <a:t>, et les disciples les donnèrent à la foule</a:t>
            </a:r>
            <a:r>
              <a:rPr lang="fr-FR" dirty="0" smtClean="0"/>
              <a:t>. »</a:t>
            </a:r>
            <a:endParaRPr lang="fr-FR" dirty="0"/>
          </a:p>
          <a:p>
            <a:endParaRPr lang="fr-FR" dirty="0" smtClean="0"/>
          </a:p>
          <a:p>
            <a:r>
              <a:rPr lang="fr-FR" dirty="0" smtClean="0"/>
              <a:t>Quelles </a:t>
            </a:r>
            <a:r>
              <a:rPr lang="fr-FR" dirty="0" smtClean="0"/>
              <a:t>sont les différentes composantes de ce projet ? </a:t>
            </a:r>
            <a:endParaRPr lang="fr-FR" dirty="0"/>
          </a:p>
          <a:p>
            <a:r>
              <a:rPr lang="fr-FR" dirty="0" smtClean="0"/>
              <a:t>Choix des différentes moyens (animation ; chant ; spectacles ; rencontres ; prières, </a:t>
            </a:r>
            <a:r>
              <a:rPr lang="fr-FR" dirty="0" err="1" smtClean="0"/>
              <a:t>etc</a:t>
            </a:r>
            <a:r>
              <a:rPr lang="mr-IN" dirty="0" smtClean="0"/>
              <a:t>…</a:t>
            </a:r>
            <a:r>
              <a:rPr lang="fr-FR" dirty="0" smtClean="0"/>
              <a:t>.)</a:t>
            </a:r>
          </a:p>
          <a:p>
            <a:r>
              <a:rPr lang="fr-FR" dirty="0" smtClean="0"/>
              <a:t>Qui appeler pour porter le projet ?</a:t>
            </a:r>
          </a:p>
          <a:p>
            <a:r>
              <a:rPr lang="fr-FR" dirty="0" smtClean="0"/>
              <a:t>Choix du lieu</a:t>
            </a:r>
          </a:p>
          <a:p>
            <a:r>
              <a:rPr lang="fr-FR" dirty="0" smtClean="0"/>
              <a:t>Choix de la date ; mise en place d’un échéancier</a:t>
            </a:r>
          </a:p>
          <a:p>
            <a:r>
              <a:rPr lang="fr-FR" dirty="0" smtClean="0"/>
              <a:t>Choix des moyens de communication</a:t>
            </a:r>
            <a:endParaRPr lang="fr-FR" dirty="0"/>
          </a:p>
        </p:txBody>
      </p:sp>
    </p:spTree>
    <p:extLst>
      <p:ext uri="{BB962C8B-B14F-4D97-AF65-F5344CB8AC3E}">
        <p14:creationId xmlns:p14="http://schemas.microsoft.com/office/powerpoint/2010/main" val="1193214450"/>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72481" y="-98363"/>
            <a:ext cx="7807680" cy="1306218"/>
          </a:xfrm>
          <a:ln/>
        </p:spPr>
        <p:txBody>
          <a:bodyPr lIns="82945" tIns="41473" rIns="82945" bIns="41473">
            <a:normAutofit/>
          </a:bodyPr>
          <a:lstStyle/>
          <a:p>
            <a:pPr>
              <a:lnSpc>
                <a:spcPct val="98000"/>
              </a:lnSpc>
              <a:buClr>
                <a:srgbClr val="99CC00"/>
              </a:buClr>
              <a:buSzPct val="100000"/>
              <a:tabLst>
                <a:tab pos="0" algn="l"/>
                <a:tab pos="406086" algn="l"/>
                <a:tab pos="813612" algn="l"/>
                <a:tab pos="1221138" algn="l"/>
                <a:tab pos="1628664" algn="l"/>
                <a:tab pos="2036190" algn="l"/>
                <a:tab pos="2442276" algn="l"/>
                <a:tab pos="2851242" algn="l"/>
                <a:tab pos="3258769" algn="l"/>
                <a:tab pos="3664855" algn="l"/>
                <a:tab pos="4073821" algn="l"/>
                <a:tab pos="4481346" algn="l"/>
                <a:tab pos="4888873" algn="l"/>
                <a:tab pos="5294959" algn="l"/>
                <a:tab pos="5703925" algn="l"/>
                <a:tab pos="6111450" algn="l"/>
                <a:tab pos="6517536" algn="l"/>
                <a:tab pos="6925063" algn="l"/>
                <a:tab pos="7334029" algn="l"/>
                <a:tab pos="7741554" algn="l"/>
                <a:tab pos="8147640" algn="l"/>
              </a:tabLst>
            </a:pPr>
            <a:r>
              <a:rPr lang="en-GB" sz="2800" dirty="0" err="1">
                <a:solidFill>
                  <a:srgbClr val="FF0000"/>
                </a:solidFill>
                <a:latin typeface="Tahoma" charset="0"/>
              </a:rPr>
              <a:t>Définir</a:t>
            </a:r>
            <a:r>
              <a:rPr lang="en-GB" sz="2800" dirty="0">
                <a:solidFill>
                  <a:srgbClr val="FF0000"/>
                </a:solidFill>
                <a:latin typeface="Tahoma" charset="0"/>
              </a:rPr>
              <a:t> le PROJET</a:t>
            </a:r>
            <a:br>
              <a:rPr lang="en-GB" sz="2800" dirty="0">
                <a:solidFill>
                  <a:srgbClr val="FF0000"/>
                </a:solidFill>
                <a:latin typeface="Tahoma" charset="0"/>
              </a:rPr>
            </a:br>
            <a:r>
              <a:rPr lang="en-GB" sz="2800" dirty="0">
                <a:solidFill>
                  <a:srgbClr val="FF0000"/>
                </a:solidFill>
                <a:latin typeface="Tahoma" charset="0"/>
              </a:rPr>
              <a:t>La </a:t>
            </a:r>
            <a:r>
              <a:rPr lang="en-GB" sz="2800" dirty="0" err="1">
                <a:solidFill>
                  <a:srgbClr val="FF0000"/>
                </a:solidFill>
                <a:latin typeface="Tahoma" charset="0"/>
              </a:rPr>
              <a:t>méthode</a:t>
            </a:r>
            <a:r>
              <a:rPr lang="en-GB" sz="2800" dirty="0">
                <a:solidFill>
                  <a:srgbClr val="FF0000"/>
                </a:solidFill>
                <a:latin typeface="Tahoma" charset="0"/>
              </a:rPr>
              <a:t> QQOCCQP</a:t>
            </a:r>
          </a:p>
        </p:txBody>
      </p:sp>
      <p:sp>
        <p:nvSpPr>
          <p:cNvPr id="5122" name="Rectangle 2"/>
          <p:cNvSpPr>
            <a:spLocks noGrp="1" noChangeArrowheads="1"/>
          </p:cNvSpPr>
          <p:nvPr>
            <p:ph type="body" idx="1"/>
          </p:nvPr>
        </p:nvSpPr>
        <p:spPr>
          <a:xfrm>
            <a:off x="672481" y="1906760"/>
            <a:ext cx="3810240" cy="4321894"/>
          </a:xfrm>
          <a:ln/>
        </p:spPr>
        <p:txBody>
          <a:bodyPr lIns="82945" tIns="41473" rIns="82945" bIns="41473"/>
          <a:lstStyle/>
          <a:p>
            <a:pPr marL="306725" indent="-306725">
              <a:lnSpc>
                <a:spcPct val="98000"/>
              </a:lnSpc>
              <a:spcBef>
                <a:spcPts val="975"/>
              </a:spcBef>
              <a:spcAft>
                <a:spcPts val="1542"/>
              </a:spcAft>
              <a:buClr>
                <a:srgbClr val="CC3300"/>
              </a:buClr>
              <a:buSzPct val="100000"/>
              <a:buFont typeface="Tahoma" charset="0"/>
              <a:buChar char="•"/>
              <a:tabLst>
                <a:tab pos="322565" algn="l"/>
                <a:tab pos="730091" algn="l"/>
                <a:tab pos="1137617" algn="l"/>
                <a:tab pos="1545143" algn="l"/>
                <a:tab pos="1952669" algn="l"/>
                <a:tab pos="2360195" algn="l"/>
                <a:tab pos="2766281" algn="l"/>
                <a:tab pos="3175247" algn="l"/>
                <a:tab pos="3582773" algn="l"/>
                <a:tab pos="3990299" algn="l"/>
                <a:tab pos="4396385" algn="l"/>
                <a:tab pos="4805351" algn="l"/>
                <a:tab pos="5212877" algn="l"/>
                <a:tab pos="5618963" algn="l"/>
                <a:tab pos="6026489" algn="l"/>
                <a:tab pos="6435455" algn="l"/>
                <a:tab pos="6842981" algn="l"/>
                <a:tab pos="7249067" algn="l"/>
                <a:tab pos="7656593" algn="l"/>
                <a:tab pos="8065559" algn="l"/>
              </a:tabLst>
            </a:pPr>
            <a:r>
              <a:rPr lang="en-GB" sz="2900" b="1" dirty="0">
                <a:solidFill>
                  <a:srgbClr val="CC3300"/>
                </a:solidFill>
                <a:latin typeface="Tahoma" charset="0"/>
              </a:rPr>
              <a:t>Q</a:t>
            </a:r>
            <a:r>
              <a:rPr lang="en-GB" sz="2900" dirty="0">
                <a:solidFill>
                  <a:srgbClr val="808080"/>
                </a:solidFill>
                <a:latin typeface="Tahoma" charset="0"/>
              </a:rPr>
              <a:t>  </a:t>
            </a:r>
            <a:r>
              <a:rPr lang="en-GB" sz="2900" dirty="0">
                <a:latin typeface="Tahoma" charset="0"/>
              </a:rPr>
              <a:t>(QUI) = les </a:t>
            </a:r>
            <a:r>
              <a:rPr lang="en-GB" sz="2900" dirty="0" err="1">
                <a:latin typeface="Tahoma" charset="0"/>
              </a:rPr>
              <a:t>acteurs</a:t>
            </a:r>
            <a:endParaRPr lang="en-GB" sz="2900" dirty="0">
              <a:latin typeface="Tahoma" charset="0"/>
            </a:endParaRPr>
          </a:p>
          <a:p>
            <a:pPr marL="306725" indent="-306725">
              <a:lnSpc>
                <a:spcPct val="97000"/>
              </a:lnSpc>
              <a:spcBef>
                <a:spcPts val="726"/>
              </a:spcBef>
              <a:spcAft>
                <a:spcPts val="1542"/>
              </a:spcAft>
              <a:buClr>
                <a:srgbClr val="CC3300"/>
              </a:buClr>
              <a:buSzPct val="100000"/>
              <a:buFont typeface="Tahoma" charset="0"/>
              <a:buChar char="•"/>
              <a:tabLst>
                <a:tab pos="322565" algn="l"/>
                <a:tab pos="730091" algn="l"/>
                <a:tab pos="1137617" algn="l"/>
                <a:tab pos="1545143" algn="l"/>
                <a:tab pos="1952669" algn="l"/>
                <a:tab pos="2360195" algn="l"/>
                <a:tab pos="2766281" algn="l"/>
                <a:tab pos="3175247" algn="l"/>
                <a:tab pos="3582773" algn="l"/>
                <a:tab pos="3990299" algn="l"/>
                <a:tab pos="4396385" algn="l"/>
                <a:tab pos="4805351" algn="l"/>
                <a:tab pos="5212877" algn="l"/>
                <a:tab pos="5618963" algn="l"/>
                <a:tab pos="6026489" algn="l"/>
                <a:tab pos="6435455" algn="l"/>
                <a:tab pos="6842981" algn="l"/>
                <a:tab pos="7249067" algn="l"/>
                <a:tab pos="7656593" algn="l"/>
                <a:tab pos="8065559" algn="l"/>
              </a:tabLst>
            </a:pPr>
            <a:r>
              <a:rPr lang="en-GB" sz="2900" b="1" dirty="0">
                <a:solidFill>
                  <a:srgbClr val="CC3300"/>
                </a:solidFill>
                <a:latin typeface="Tahoma" charset="0"/>
              </a:rPr>
              <a:t>Q</a:t>
            </a:r>
            <a:r>
              <a:rPr lang="en-GB" sz="2900" dirty="0">
                <a:solidFill>
                  <a:srgbClr val="808080"/>
                </a:solidFill>
                <a:latin typeface="Tahoma" charset="0"/>
              </a:rPr>
              <a:t>  </a:t>
            </a:r>
            <a:r>
              <a:rPr lang="en-GB" sz="2900" dirty="0">
                <a:latin typeface="Tahoma" charset="0"/>
              </a:rPr>
              <a:t>(QUOI) = les </a:t>
            </a:r>
            <a:r>
              <a:rPr lang="en-GB" sz="2900" dirty="0" err="1">
                <a:latin typeface="Tahoma" charset="0"/>
              </a:rPr>
              <a:t>objets</a:t>
            </a:r>
            <a:r>
              <a:rPr lang="en-GB" sz="2900" dirty="0">
                <a:latin typeface="Tahoma" charset="0"/>
              </a:rPr>
              <a:t>, le </a:t>
            </a:r>
            <a:r>
              <a:rPr lang="en-GB" sz="2900" dirty="0" err="1">
                <a:latin typeface="Tahoma" charset="0"/>
              </a:rPr>
              <a:t>matériel</a:t>
            </a:r>
            <a:endParaRPr lang="en-GB" sz="2900" dirty="0">
              <a:latin typeface="Tahoma" charset="0"/>
            </a:endParaRPr>
          </a:p>
          <a:p>
            <a:pPr marL="306725" indent="-306725">
              <a:lnSpc>
                <a:spcPct val="97000"/>
              </a:lnSpc>
              <a:spcBef>
                <a:spcPts val="726"/>
              </a:spcBef>
              <a:spcAft>
                <a:spcPts val="1542"/>
              </a:spcAft>
              <a:buClr>
                <a:srgbClr val="CC3300"/>
              </a:buClr>
              <a:buSzPct val="100000"/>
              <a:buFont typeface="Tahoma" charset="0"/>
              <a:buChar char="•"/>
              <a:tabLst>
                <a:tab pos="322565" algn="l"/>
                <a:tab pos="730091" algn="l"/>
                <a:tab pos="1137617" algn="l"/>
                <a:tab pos="1545143" algn="l"/>
                <a:tab pos="1952669" algn="l"/>
                <a:tab pos="2360195" algn="l"/>
                <a:tab pos="2766281" algn="l"/>
                <a:tab pos="3175247" algn="l"/>
                <a:tab pos="3582773" algn="l"/>
                <a:tab pos="3990299" algn="l"/>
                <a:tab pos="4396385" algn="l"/>
                <a:tab pos="4805351" algn="l"/>
                <a:tab pos="5212877" algn="l"/>
                <a:tab pos="5618963" algn="l"/>
                <a:tab pos="6026489" algn="l"/>
                <a:tab pos="6435455" algn="l"/>
                <a:tab pos="6842981" algn="l"/>
                <a:tab pos="7249067" algn="l"/>
                <a:tab pos="7656593" algn="l"/>
                <a:tab pos="8065559" algn="l"/>
              </a:tabLst>
            </a:pPr>
            <a:r>
              <a:rPr lang="en-GB" sz="2900" b="1" dirty="0">
                <a:solidFill>
                  <a:srgbClr val="CC3300"/>
                </a:solidFill>
                <a:latin typeface="Tahoma" charset="0"/>
              </a:rPr>
              <a:t>O</a:t>
            </a:r>
            <a:r>
              <a:rPr lang="en-GB" sz="2900" dirty="0">
                <a:solidFill>
                  <a:srgbClr val="808080"/>
                </a:solidFill>
                <a:latin typeface="Tahoma" charset="0"/>
              </a:rPr>
              <a:t>  </a:t>
            </a:r>
            <a:r>
              <a:rPr lang="en-GB" sz="2900" dirty="0">
                <a:latin typeface="Tahoma" charset="0"/>
              </a:rPr>
              <a:t>(</a:t>
            </a:r>
            <a:r>
              <a:rPr lang="en-GB" sz="2900" dirty="0" err="1">
                <a:latin typeface="Tahoma" charset="0"/>
              </a:rPr>
              <a:t>Où</a:t>
            </a:r>
            <a:r>
              <a:rPr lang="en-GB" sz="2900" dirty="0">
                <a:latin typeface="Tahoma" charset="0"/>
              </a:rPr>
              <a:t>) = les </a:t>
            </a:r>
            <a:r>
              <a:rPr lang="en-GB" sz="2900" dirty="0" err="1">
                <a:latin typeface="Tahoma" charset="0"/>
              </a:rPr>
              <a:t>lieux</a:t>
            </a:r>
            <a:endParaRPr lang="en-GB" sz="2900" dirty="0">
              <a:latin typeface="Tahoma" charset="0"/>
            </a:endParaRPr>
          </a:p>
          <a:p>
            <a:pPr marL="306725" indent="-306725">
              <a:lnSpc>
                <a:spcPct val="97000"/>
              </a:lnSpc>
              <a:spcBef>
                <a:spcPts val="726"/>
              </a:spcBef>
              <a:spcAft>
                <a:spcPts val="1542"/>
              </a:spcAft>
              <a:buClr>
                <a:srgbClr val="CC3300"/>
              </a:buClr>
              <a:buSzPct val="100000"/>
              <a:buFont typeface="Tahoma" charset="0"/>
              <a:buChar char="•"/>
              <a:tabLst>
                <a:tab pos="322565" algn="l"/>
                <a:tab pos="730091" algn="l"/>
                <a:tab pos="1137617" algn="l"/>
                <a:tab pos="1545143" algn="l"/>
                <a:tab pos="1952669" algn="l"/>
                <a:tab pos="2360195" algn="l"/>
                <a:tab pos="2766281" algn="l"/>
                <a:tab pos="3175247" algn="l"/>
                <a:tab pos="3582773" algn="l"/>
                <a:tab pos="3990299" algn="l"/>
                <a:tab pos="4396385" algn="l"/>
                <a:tab pos="4805351" algn="l"/>
                <a:tab pos="5212877" algn="l"/>
                <a:tab pos="5618963" algn="l"/>
                <a:tab pos="6026489" algn="l"/>
                <a:tab pos="6435455" algn="l"/>
                <a:tab pos="6842981" algn="l"/>
                <a:tab pos="7249067" algn="l"/>
                <a:tab pos="7656593" algn="l"/>
                <a:tab pos="8065559" algn="l"/>
              </a:tabLst>
            </a:pPr>
            <a:r>
              <a:rPr lang="en-GB" sz="2900" b="1" dirty="0">
                <a:solidFill>
                  <a:srgbClr val="CC3300"/>
                </a:solidFill>
                <a:latin typeface="Tahoma" charset="0"/>
              </a:rPr>
              <a:t>C</a:t>
            </a:r>
            <a:r>
              <a:rPr lang="en-GB" sz="2900" dirty="0">
                <a:solidFill>
                  <a:srgbClr val="808080"/>
                </a:solidFill>
                <a:latin typeface="Tahoma" charset="0"/>
              </a:rPr>
              <a:t>  </a:t>
            </a:r>
            <a:r>
              <a:rPr lang="en-GB" sz="2900" dirty="0">
                <a:latin typeface="Tahoma" charset="0"/>
              </a:rPr>
              <a:t>(</a:t>
            </a:r>
            <a:r>
              <a:rPr lang="en-GB" sz="2900" dirty="0" err="1">
                <a:latin typeface="Tahoma" charset="0"/>
              </a:rPr>
              <a:t>Combien</a:t>
            </a:r>
            <a:r>
              <a:rPr lang="en-GB" sz="2900" dirty="0">
                <a:latin typeface="Tahoma" charset="0"/>
              </a:rPr>
              <a:t>) = les </a:t>
            </a:r>
            <a:r>
              <a:rPr lang="en-GB" sz="2900" dirty="0" err="1">
                <a:latin typeface="Tahoma" charset="0"/>
              </a:rPr>
              <a:t>quantités</a:t>
            </a:r>
            <a:endParaRPr lang="en-GB" sz="2900" dirty="0">
              <a:latin typeface="Tahoma" charset="0"/>
            </a:endParaRPr>
          </a:p>
        </p:txBody>
      </p:sp>
      <p:sp>
        <p:nvSpPr>
          <p:cNvPr id="5123" name="Rectangle 3"/>
          <p:cNvSpPr>
            <a:spLocks noGrp="1" noChangeArrowheads="1"/>
          </p:cNvSpPr>
          <p:nvPr>
            <p:ph type="body" idx="2"/>
          </p:nvPr>
        </p:nvSpPr>
        <p:spPr>
          <a:xfrm>
            <a:off x="4671361" y="1906761"/>
            <a:ext cx="3811680" cy="4238365"/>
          </a:xfrm>
          <a:ln/>
        </p:spPr>
        <p:txBody>
          <a:bodyPr lIns="82945" tIns="41473" rIns="82945" bIns="41473"/>
          <a:lstStyle/>
          <a:p>
            <a:pPr marL="306725" indent="-306725">
              <a:lnSpc>
                <a:spcPct val="98000"/>
              </a:lnSpc>
              <a:spcBef>
                <a:spcPts val="975"/>
              </a:spcBef>
              <a:spcAft>
                <a:spcPts val="1803"/>
              </a:spcAft>
              <a:buClr>
                <a:srgbClr val="CC3300"/>
              </a:buClr>
              <a:buSzPct val="100000"/>
              <a:buFont typeface="Tahoma" charset="0"/>
              <a:buChar char="•"/>
              <a:tabLst>
                <a:tab pos="322565" algn="l"/>
                <a:tab pos="730091" algn="l"/>
                <a:tab pos="1137617" algn="l"/>
                <a:tab pos="1545143" algn="l"/>
                <a:tab pos="1952669" algn="l"/>
                <a:tab pos="2360195" algn="l"/>
                <a:tab pos="2766281" algn="l"/>
                <a:tab pos="3175247" algn="l"/>
                <a:tab pos="3582773" algn="l"/>
                <a:tab pos="3990299" algn="l"/>
                <a:tab pos="4396385" algn="l"/>
                <a:tab pos="4805351" algn="l"/>
                <a:tab pos="5212877" algn="l"/>
                <a:tab pos="5618963" algn="l"/>
                <a:tab pos="6026489" algn="l"/>
                <a:tab pos="6435455" algn="l"/>
                <a:tab pos="6842981" algn="l"/>
                <a:tab pos="7249067" algn="l"/>
                <a:tab pos="7656593" algn="l"/>
                <a:tab pos="8065559" algn="l"/>
              </a:tabLst>
            </a:pPr>
            <a:r>
              <a:rPr lang="en-GB" sz="2900" b="1">
                <a:solidFill>
                  <a:srgbClr val="CC3300"/>
                </a:solidFill>
                <a:latin typeface="Tahoma" charset="0"/>
              </a:rPr>
              <a:t>C</a:t>
            </a:r>
            <a:r>
              <a:rPr lang="en-GB" sz="2900">
                <a:solidFill>
                  <a:srgbClr val="808080"/>
                </a:solidFill>
                <a:latin typeface="Tahoma" charset="0"/>
              </a:rPr>
              <a:t>  </a:t>
            </a:r>
            <a:r>
              <a:rPr lang="en-GB" sz="2900">
                <a:latin typeface="Tahoma" charset="0"/>
              </a:rPr>
              <a:t>(Comment) = les moyens, méthodes, outils</a:t>
            </a:r>
          </a:p>
          <a:p>
            <a:pPr marL="306725" indent="-306725">
              <a:lnSpc>
                <a:spcPct val="97000"/>
              </a:lnSpc>
              <a:spcBef>
                <a:spcPts val="975"/>
              </a:spcBef>
              <a:spcAft>
                <a:spcPts val="1803"/>
              </a:spcAft>
              <a:buClr>
                <a:srgbClr val="CC3300"/>
              </a:buClr>
              <a:buSzPct val="100000"/>
              <a:buFont typeface="Tahoma" charset="0"/>
              <a:buChar char="•"/>
              <a:tabLst>
                <a:tab pos="322565" algn="l"/>
                <a:tab pos="730091" algn="l"/>
                <a:tab pos="1137617" algn="l"/>
                <a:tab pos="1545143" algn="l"/>
                <a:tab pos="1952669" algn="l"/>
                <a:tab pos="2360195" algn="l"/>
                <a:tab pos="2766281" algn="l"/>
                <a:tab pos="3175247" algn="l"/>
                <a:tab pos="3582773" algn="l"/>
                <a:tab pos="3990299" algn="l"/>
                <a:tab pos="4396385" algn="l"/>
                <a:tab pos="4805351" algn="l"/>
                <a:tab pos="5212877" algn="l"/>
                <a:tab pos="5618963" algn="l"/>
                <a:tab pos="6026489" algn="l"/>
                <a:tab pos="6435455" algn="l"/>
                <a:tab pos="6842981" algn="l"/>
                <a:tab pos="7249067" algn="l"/>
                <a:tab pos="7656593" algn="l"/>
                <a:tab pos="8065559" algn="l"/>
              </a:tabLst>
            </a:pPr>
            <a:r>
              <a:rPr lang="en-GB" sz="2900" b="1">
                <a:solidFill>
                  <a:srgbClr val="CC3300"/>
                </a:solidFill>
                <a:latin typeface="Tahoma" charset="0"/>
              </a:rPr>
              <a:t>Q</a:t>
            </a:r>
            <a:r>
              <a:rPr lang="en-GB" sz="2900">
                <a:solidFill>
                  <a:srgbClr val="808080"/>
                </a:solidFill>
                <a:latin typeface="Tahoma" charset="0"/>
              </a:rPr>
              <a:t>  </a:t>
            </a:r>
            <a:r>
              <a:rPr lang="en-GB" sz="2900">
                <a:latin typeface="Tahoma" charset="0"/>
              </a:rPr>
              <a:t>(Quand) = le temps, la durée</a:t>
            </a:r>
          </a:p>
          <a:p>
            <a:pPr marL="306725" indent="-306725">
              <a:lnSpc>
                <a:spcPct val="97000"/>
              </a:lnSpc>
              <a:spcBef>
                <a:spcPts val="975"/>
              </a:spcBef>
              <a:spcAft>
                <a:spcPts val="1803"/>
              </a:spcAft>
              <a:buClr>
                <a:srgbClr val="CC3300"/>
              </a:buClr>
              <a:buSzPct val="100000"/>
              <a:buFont typeface="Tahoma" charset="0"/>
              <a:buChar char="•"/>
              <a:tabLst>
                <a:tab pos="322565" algn="l"/>
                <a:tab pos="730091" algn="l"/>
                <a:tab pos="1137617" algn="l"/>
                <a:tab pos="1545143" algn="l"/>
                <a:tab pos="1952669" algn="l"/>
                <a:tab pos="2360195" algn="l"/>
                <a:tab pos="2766281" algn="l"/>
                <a:tab pos="3175247" algn="l"/>
                <a:tab pos="3582773" algn="l"/>
                <a:tab pos="3990299" algn="l"/>
                <a:tab pos="4396385" algn="l"/>
                <a:tab pos="4805351" algn="l"/>
                <a:tab pos="5212877" algn="l"/>
                <a:tab pos="5618963" algn="l"/>
                <a:tab pos="6026489" algn="l"/>
                <a:tab pos="6435455" algn="l"/>
                <a:tab pos="6842981" algn="l"/>
                <a:tab pos="7249067" algn="l"/>
                <a:tab pos="7656593" algn="l"/>
                <a:tab pos="8065559" algn="l"/>
              </a:tabLst>
            </a:pPr>
            <a:r>
              <a:rPr lang="en-GB" sz="2900" b="1">
                <a:solidFill>
                  <a:srgbClr val="CC3300"/>
                </a:solidFill>
                <a:latin typeface="Tahoma" charset="0"/>
              </a:rPr>
              <a:t>P</a:t>
            </a:r>
            <a:r>
              <a:rPr lang="en-GB" sz="2900">
                <a:solidFill>
                  <a:srgbClr val="808080"/>
                </a:solidFill>
                <a:latin typeface="Tahoma" charset="0"/>
              </a:rPr>
              <a:t>  </a:t>
            </a:r>
            <a:r>
              <a:rPr lang="en-GB" sz="2900">
                <a:latin typeface="Tahoma" charset="0"/>
              </a:rPr>
              <a:t> (Pourquoi) = les raisons</a:t>
            </a:r>
          </a:p>
        </p:txBody>
      </p:sp>
    </p:spTree>
    <p:extLst>
      <p:ext uri="{BB962C8B-B14F-4D97-AF65-F5344CB8AC3E}">
        <p14:creationId xmlns:p14="http://schemas.microsoft.com/office/powerpoint/2010/main" val="3632546664"/>
      </p:ext>
    </p:extLst>
  </p:cSld>
  <p:clrMapOvr>
    <a:masterClrMapping/>
  </p:clrMapOvr>
  <p:transition xmlns:p14="http://schemas.microsoft.com/office/powerpoint/2010/main" spd="med"/>
  <p:timing>
    <p:tnLst>
      <p:par>
        <p:cTn xmlns:p14="http://schemas.microsoft.com/office/powerpoint/2010/mai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77992"/>
            <a:ext cx="8534400" cy="758952"/>
          </a:xfrm>
        </p:spPr>
        <p:txBody>
          <a:bodyPr>
            <a:normAutofit fontScale="90000"/>
          </a:bodyPr>
          <a:lstStyle/>
          <a:p>
            <a:r>
              <a:rPr lang="fr-FR" b="1" dirty="0" smtClean="0">
                <a:solidFill>
                  <a:srgbClr val="FF0000"/>
                </a:solidFill>
              </a:rPr>
              <a:t>7) Déterminer les ressources dont a besoin ce projet</a:t>
            </a:r>
            <a:endParaRPr lang="fr-FR" b="1" dirty="0">
              <a:solidFill>
                <a:srgbClr val="FF0000"/>
              </a:solidFill>
            </a:endParaRPr>
          </a:p>
        </p:txBody>
      </p:sp>
      <p:sp>
        <p:nvSpPr>
          <p:cNvPr id="3" name="Espace réservé du contenu 2"/>
          <p:cNvSpPr>
            <a:spLocks noGrp="1"/>
          </p:cNvSpPr>
          <p:nvPr>
            <p:ph sz="quarter" idx="1"/>
          </p:nvPr>
        </p:nvSpPr>
        <p:spPr/>
        <p:txBody>
          <a:bodyPr>
            <a:normAutofit fontScale="92500" lnSpcReduction="10000"/>
          </a:bodyPr>
          <a:lstStyle/>
          <a:p>
            <a:r>
              <a:rPr lang="fr-FR" dirty="0" smtClean="0"/>
              <a:t>« Nous n’avons là que cinq pains et deux poissons »</a:t>
            </a:r>
          </a:p>
          <a:p>
            <a:r>
              <a:rPr lang="fr-FR" dirty="0" smtClean="0"/>
              <a:t>Une foule ; Jésus ; les disciples ; Philippe ; le garçon</a:t>
            </a:r>
            <a:endParaRPr lang="fr-FR" dirty="0" smtClean="0"/>
          </a:p>
          <a:p>
            <a:endParaRPr lang="fr-FR" dirty="0" smtClean="0"/>
          </a:p>
          <a:p>
            <a:r>
              <a:rPr lang="fr-FR" dirty="0" smtClean="0"/>
              <a:t>Ressources </a:t>
            </a:r>
            <a:r>
              <a:rPr lang="fr-FR" dirty="0" smtClean="0"/>
              <a:t>humaines</a:t>
            </a:r>
          </a:p>
          <a:p>
            <a:pPr lvl="1"/>
            <a:r>
              <a:rPr lang="fr-FR" dirty="0" smtClean="0"/>
              <a:t>Un travail d’équipe (laïcs et prêtre ensemble)</a:t>
            </a:r>
          </a:p>
          <a:p>
            <a:pPr lvl="1"/>
            <a:r>
              <a:rPr lang="fr-FR" dirty="0" smtClean="0"/>
              <a:t>Un responsable de projet (par forcément le prêtre)</a:t>
            </a:r>
          </a:p>
          <a:p>
            <a:pPr lvl="1"/>
            <a:r>
              <a:rPr lang="fr-FR" dirty="0" smtClean="0"/>
              <a:t>Des délégations claires ; répartition des responsabilités</a:t>
            </a:r>
          </a:p>
          <a:p>
            <a:pPr lvl="1"/>
            <a:r>
              <a:rPr lang="fr-FR" dirty="0" smtClean="0"/>
              <a:t>Appeler largement </a:t>
            </a:r>
          </a:p>
          <a:p>
            <a:r>
              <a:rPr lang="fr-FR" dirty="0" smtClean="0"/>
              <a:t>Ressources matérielles </a:t>
            </a:r>
          </a:p>
          <a:p>
            <a:r>
              <a:rPr lang="fr-FR" dirty="0" smtClean="0"/>
              <a:t>Ressources en temps </a:t>
            </a:r>
          </a:p>
          <a:p>
            <a:r>
              <a:rPr lang="fr-FR" dirty="0" smtClean="0"/>
              <a:t>Ressources financières </a:t>
            </a:r>
            <a:endParaRPr lang="fr-FR" dirty="0"/>
          </a:p>
        </p:txBody>
      </p:sp>
    </p:spTree>
    <p:extLst>
      <p:ext uri="{BB962C8B-B14F-4D97-AF65-F5344CB8AC3E}">
        <p14:creationId xmlns:p14="http://schemas.microsoft.com/office/powerpoint/2010/main" val="19675217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FF0000"/>
                </a:solidFill>
              </a:rPr>
              <a:t>8</a:t>
            </a:r>
            <a:r>
              <a:rPr lang="fr-FR" b="1" dirty="0" smtClean="0">
                <a:solidFill>
                  <a:srgbClr val="FF0000"/>
                </a:solidFill>
              </a:rPr>
              <a:t>) Les qualités d’un beau projet</a:t>
            </a:r>
            <a:endParaRPr lang="fr-FR" b="1" dirty="0">
              <a:solidFill>
                <a:srgbClr val="FF0000"/>
              </a:solidFill>
            </a:endParaRPr>
          </a:p>
        </p:txBody>
      </p:sp>
      <p:sp>
        <p:nvSpPr>
          <p:cNvPr id="3" name="Espace réservé du contenu 2"/>
          <p:cNvSpPr>
            <a:spLocks noGrp="1"/>
          </p:cNvSpPr>
          <p:nvPr>
            <p:ph sz="quarter" idx="1"/>
          </p:nvPr>
        </p:nvSpPr>
        <p:spPr/>
        <p:txBody>
          <a:bodyPr>
            <a:normAutofit lnSpcReduction="10000"/>
          </a:bodyPr>
          <a:lstStyle/>
          <a:p>
            <a:r>
              <a:rPr lang="fr-FR" dirty="0" smtClean="0"/>
              <a:t>Concret</a:t>
            </a:r>
          </a:p>
          <a:p>
            <a:r>
              <a:rPr lang="fr-FR" dirty="0" smtClean="0"/>
              <a:t>De qualité </a:t>
            </a:r>
          </a:p>
          <a:p>
            <a:r>
              <a:rPr lang="fr-FR" dirty="0" smtClean="0"/>
              <a:t>Réalisable : un projet qui soit à la portée de la paroisse</a:t>
            </a:r>
          </a:p>
          <a:p>
            <a:r>
              <a:rPr lang="fr-FR" dirty="0" smtClean="0"/>
              <a:t>Une équipe soudée qui porte le projet</a:t>
            </a:r>
          </a:p>
          <a:p>
            <a:r>
              <a:rPr lang="fr-FR" dirty="0" smtClean="0"/>
              <a:t>Etablir une feuille de route connue ; diffusée</a:t>
            </a:r>
          </a:p>
          <a:p>
            <a:r>
              <a:rPr lang="fr-FR" dirty="0" smtClean="0"/>
              <a:t>Chacun </a:t>
            </a:r>
            <a:r>
              <a:rPr lang="fr-FR" dirty="0" smtClean="0"/>
              <a:t>sait ce qu’on attend de lui</a:t>
            </a:r>
          </a:p>
          <a:p>
            <a:r>
              <a:rPr lang="fr-FR" dirty="0" smtClean="0"/>
              <a:t>Des </a:t>
            </a:r>
            <a:r>
              <a:rPr lang="fr-FR" dirty="0" err="1" smtClean="0"/>
              <a:t>comptes-rendus</a:t>
            </a:r>
            <a:r>
              <a:rPr lang="fr-FR" dirty="0" smtClean="0"/>
              <a:t> clairs, publics </a:t>
            </a:r>
            <a:r>
              <a:rPr lang="fr-FR" dirty="0" smtClean="0"/>
              <a:t>pour que tout le monde soit bien informé</a:t>
            </a:r>
          </a:p>
          <a:p>
            <a:r>
              <a:rPr lang="fr-FR" dirty="0" smtClean="0"/>
              <a:t>Gratuité ; désintéressement.</a:t>
            </a:r>
          </a:p>
          <a:p>
            <a:endParaRPr lang="fr-FR" dirty="0" smtClean="0"/>
          </a:p>
          <a:p>
            <a:endParaRPr lang="fr-FR" dirty="0"/>
          </a:p>
        </p:txBody>
      </p:sp>
    </p:spTree>
    <p:extLst>
      <p:ext uri="{BB962C8B-B14F-4D97-AF65-F5344CB8AC3E}">
        <p14:creationId xmlns:p14="http://schemas.microsoft.com/office/powerpoint/2010/main" val="271565919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FF0000"/>
                </a:solidFill>
              </a:rPr>
              <a:t>8</a:t>
            </a:r>
            <a:r>
              <a:rPr lang="fr-FR" b="1" dirty="0" smtClean="0">
                <a:solidFill>
                  <a:srgbClr val="FF0000"/>
                </a:solidFill>
              </a:rPr>
              <a:t>) Les qualités d’un beau projet</a:t>
            </a:r>
            <a:endParaRPr lang="fr-FR" b="1" dirty="0">
              <a:solidFill>
                <a:srgbClr val="FF0000"/>
              </a:solidFill>
            </a:endParaRPr>
          </a:p>
        </p:txBody>
      </p:sp>
      <p:sp>
        <p:nvSpPr>
          <p:cNvPr id="3" name="Espace réservé du contenu 2"/>
          <p:cNvSpPr>
            <a:spLocks noGrp="1"/>
          </p:cNvSpPr>
          <p:nvPr>
            <p:ph sz="quarter" idx="1"/>
          </p:nvPr>
        </p:nvSpPr>
        <p:spPr/>
        <p:txBody>
          <a:bodyPr/>
          <a:lstStyle/>
          <a:p>
            <a:r>
              <a:rPr lang="fr-FR" dirty="0" smtClean="0"/>
              <a:t>Prendre en compte les « 5 essentiels » :</a:t>
            </a:r>
          </a:p>
          <a:p>
            <a:pPr marL="0" indent="0">
              <a:buNone/>
            </a:pPr>
            <a:endParaRPr lang="fr-FR" dirty="0" smtClean="0"/>
          </a:p>
          <a:p>
            <a:endParaRPr lang="fr-FR" dirty="0" smtClean="0"/>
          </a:p>
          <a:p>
            <a:endParaRPr lang="fr-FR" dirty="0"/>
          </a:p>
        </p:txBody>
      </p:sp>
      <p:pic>
        <p:nvPicPr>
          <p:cNvPr id="4" name="Image 3" descr="5-essentiels-min-1024x73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50060" y="2045017"/>
            <a:ext cx="6099891" cy="4360469"/>
          </a:xfrm>
          <a:prstGeom prst="rect">
            <a:avLst/>
          </a:prstGeom>
        </p:spPr>
      </p:pic>
    </p:spTree>
    <p:extLst>
      <p:ext uri="{BB962C8B-B14F-4D97-AF65-F5344CB8AC3E}">
        <p14:creationId xmlns:p14="http://schemas.microsoft.com/office/powerpoint/2010/main" val="79555793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FF0000"/>
                </a:solidFill>
              </a:rPr>
              <a:t>9</a:t>
            </a:r>
            <a:r>
              <a:rPr lang="fr-FR" b="1" dirty="0" smtClean="0">
                <a:solidFill>
                  <a:srgbClr val="FF0000"/>
                </a:solidFill>
              </a:rPr>
              <a:t>) La mise en place du projet</a:t>
            </a:r>
            <a:endParaRPr lang="fr-FR" b="1" dirty="0">
              <a:solidFill>
                <a:srgbClr val="FF0000"/>
              </a:solidFill>
            </a:endParaRPr>
          </a:p>
        </p:txBody>
      </p:sp>
      <p:sp>
        <p:nvSpPr>
          <p:cNvPr id="3" name="Espace réservé du contenu 2"/>
          <p:cNvSpPr>
            <a:spLocks noGrp="1"/>
          </p:cNvSpPr>
          <p:nvPr>
            <p:ph sz="quarter" idx="1"/>
          </p:nvPr>
        </p:nvSpPr>
        <p:spPr>
          <a:xfrm>
            <a:off x="301752" y="1541508"/>
            <a:ext cx="8503920" cy="4572000"/>
          </a:xfrm>
        </p:spPr>
        <p:txBody>
          <a:bodyPr/>
          <a:lstStyle/>
          <a:p>
            <a:r>
              <a:rPr lang="fr-FR" dirty="0" smtClean="0"/>
              <a:t>Planifier (échéancier)</a:t>
            </a:r>
          </a:p>
          <a:p>
            <a:r>
              <a:rPr lang="fr-FR" dirty="0" smtClean="0"/>
              <a:t>Délégation des tâches</a:t>
            </a:r>
          </a:p>
          <a:p>
            <a:r>
              <a:rPr lang="fr-FR" dirty="0" smtClean="0"/>
              <a:t>Mobiliser tous les acteurs de la communauté</a:t>
            </a:r>
          </a:p>
          <a:p>
            <a:r>
              <a:rPr lang="fr-FR" dirty="0" smtClean="0"/>
              <a:t>Dynamiser à travers toutes les instances de la communautés</a:t>
            </a:r>
          </a:p>
          <a:p>
            <a:r>
              <a:rPr lang="fr-FR" dirty="0" smtClean="0"/>
              <a:t>Communiquer ; informer ; INVITER (rien ne remplace le contact personnel) :</a:t>
            </a:r>
          </a:p>
          <a:p>
            <a:r>
              <a:rPr lang="fr-FR" dirty="0" smtClean="0"/>
              <a:t>SORTIR</a:t>
            </a:r>
            <a:endParaRPr lang="fr-FR" dirty="0"/>
          </a:p>
        </p:txBody>
      </p:sp>
    </p:spTree>
    <p:extLst>
      <p:ext uri="{BB962C8B-B14F-4D97-AF65-F5344CB8AC3E}">
        <p14:creationId xmlns:p14="http://schemas.microsoft.com/office/powerpoint/2010/main" val="10030487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10) Vivre le projet</a:t>
            </a:r>
            <a:endParaRPr lang="fr-FR" b="1" dirty="0">
              <a:solidFill>
                <a:srgbClr val="FF0000"/>
              </a:solidFill>
            </a:endParaRPr>
          </a:p>
        </p:txBody>
      </p:sp>
      <p:sp>
        <p:nvSpPr>
          <p:cNvPr id="3" name="Espace réservé du contenu 2"/>
          <p:cNvSpPr>
            <a:spLocks noGrp="1"/>
          </p:cNvSpPr>
          <p:nvPr>
            <p:ph sz="quarter" idx="1"/>
          </p:nvPr>
        </p:nvSpPr>
        <p:spPr/>
        <p:txBody>
          <a:bodyPr/>
          <a:lstStyle/>
          <a:p>
            <a:r>
              <a:rPr lang="fr-FR" dirty="0" smtClean="0"/>
              <a:t>Confier cette journée au Seigneur ; la vivre en communion avec lui</a:t>
            </a:r>
          </a:p>
          <a:p>
            <a:r>
              <a:rPr lang="fr-FR" dirty="0" smtClean="0"/>
              <a:t>Vivre cette journée « avec » les personnes rejointes ; tisser des liens</a:t>
            </a:r>
          </a:p>
          <a:p>
            <a:endParaRPr lang="fr-FR" dirty="0"/>
          </a:p>
        </p:txBody>
      </p:sp>
    </p:spTree>
    <p:extLst>
      <p:ext uri="{BB962C8B-B14F-4D97-AF65-F5344CB8AC3E}">
        <p14:creationId xmlns:p14="http://schemas.microsoft.com/office/powerpoint/2010/main" val="3762128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01640"/>
            <a:ext cx="8229600" cy="1143000"/>
          </a:xfrm>
        </p:spPr>
        <p:txBody>
          <a:bodyPr>
            <a:normAutofit fontScale="90000"/>
          </a:bodyPr>
          <a:lstStyle/>
          <a:p>
            <a:r>
              <a:rPr lang="fr-FR" b="1" dirty="0" smtClean="0"/>
              <a:t>Le Père, « l’amour source »</a:t>
            </a:r>
            <a:br>
              <a:rPr lang="fr-FR" b="1" dirty="0" smtClean="0"/>
            </a:br>
            <a:r>
              <a:rPr lang="fr-FR" b="1" i="1" dirty="0" err="1"/>
              <a:t>Fontali</a:t>
            </a:r>
            <a:r>
              <a:rPr lang="fr-FR" b="1" i="1" dirty="0"/>
              <a:t> </a:t>
            </a:r>
            <a:r>
              <a:rPr lang="fr-FR" b="1" i="1" dirty="0" err="1"/>
              <a:t>amore</a:t>
            </a:r>
            <a:r>
              <a:rPr lang="fr-FR" b="1" dirty="0"/>
              <a:t>  </a:t>
            </a:r>
            <a:r>
              <a:rPr lang="fr-FR" b="1" dirty="0" smtClean="0"/>
              <a:t/>
            </a:r>
            <a:br>
              <a:rPr lang="fr-FR" b="1" dirty="0" smtClean="0"/>
            </a:br>
            <a:endParaRPr lang="fr-FR" b="1" dirty="0"/>
          </a:p>
        </p:txBody>
      </p:sp>
      <p:sp>
        <p:nvSpPr>
          <p:cNvPr id="4" name="Espace réservé du contenu 3"/>
          <p:cNvSpPr>
            <a:spLocks noGrp="1"/>
          </p:cNvSpPr>
          <p:nvPr>
            <p:ph sz="quarter" idx="1"/>
          </p:nvPr>
        </p:nvSpPr>
        <p:spPr>
          <a:xfrm>
            <a:off x="457200" y="1600200"/>
            <a:ext cx="3924300" cy="4525963"/>
          </a:xfrm>
        </p:spPr>
        <p:txBody>
          <a:bodyPr>
            <a:normAutofit fontScale="92500" lnSpcReduction="10000"/>
          </a:bodyPr>
          <a:lstStyle/>
          <a:p>
            <a:pPr marL="0" indent="0">
              <a:buNone/>
            </a:pPr>
            <a:r>
              <a:rPr lang="fr-FR" b="1" dirty="0" smtClean="0"/>
              <a:t>Ad Gentes 2</a:t>
            </a:r>
          </a:p>
          <a:p>
            <a:pPr marL="0" indent="0">
              <a:buNone/>
            </a:pPr>
            <a:r>
              <a:rPr lang="fr-FR" dirty="0" smtClean="0"/>
              <a:t>Par </a:t>
            </a:r>
            <a:r>
              <a:rPr lang="fr-FR" dirty="0"/>
              <a:t>nature, l’Église, durant son pèlerinage sur terre, est missionnaire, puisqu’elle-même tire son origine de la mission du Fils et de la mission du Saint-Esprit, selon le dessein de Dieu le </a:t>
            </a:r>
            <a:r>
              <a:rPr lang="fr-FR" dirty="0" smtClean="0"/>
              <a:t>Père.</a:t>
            </a:r>
          </a:p>
          <a:p>
            <a:pPr marL="0" indent="0">
              <a:buNone/>
            </a:pPr>
            <a:endParaRPr lang="fr-FR" dirty="0"/>
          </a:p>
          <a:p>
            <a:pPr marL="0" indent="0">
              <a:buNone/>
            </a:pPr>
            <a:r>
              <a:rPr lang="fr-FR" dirty="0" smtClean="0"/>
              <a:t>(</a:t>
            </a:r>
            <a:r>
              <a:rPr lang="fr-FR" b="1" dirty="0" smtClean="0">
                <a:solidFill>
                  <a:srgbClr val="FF0000"/>
                </a:solidFill>
              </a:rPr>
              <a:t>Suite texte 1</a:t>
            </a:r>
            <a:r>
              <a:rPr lang="fr-FR" dirty="0" smtClean="0"/>
              <a:t>)</a:t>
            </a:r>
            <a:endParaRPr lang="fr-FR" dirty="0"/>
          </a:p>
          <a:p>
            <a:pPr marL="0" indent="0">
              <a:buNone/>
            </a:pPr>
            <a:r>
              <a:rPr lang="fr-FR" dirty="0"/>
              <a:t>	</a:t>
            </a:r>
          </a:p>
        </p:txBody>
      </p:sp>
      <p:pic>
        <p:nvPicPr>
          <p:cNvPr id="5" name="Image 4" descr="158730247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62604" y="1257307"/>
            <a:ext cx="3499283" cy="4665711"/>
          </a:xfrm>
          <a:prstGeom prst="rect">
            <a:avLst/>
          </a:prstGeom>
        </p:spPr>
      </p:pic>
    </p:spTree>
    <p:extLst>
      <p:ext uri="{BB962C8B-B14F-4D97-AF65-F5344CB8AC3E}">
        <p14:creationId xmlns:p14="http://schemas.microsoft.com/office/powerpoint/2010/main" val="4192146382"/>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11) RELIRE CE QUI A ETE VECU</a:t>
            </a:r>
            <a:endParaRPr lang="fr-FR" b="1" dirty="0">
              <a:solidFill>
                <a:srgbClr val="FF0000"/>
              </a:solidFill>
            </a:endParaRPr>
          </a:p>
        </p:txBody>
      </p:sp>
      <p:sp>
        <p:nvSpPr>
          <p:cNvPr id="3" name="Espace réservé du contenu 2"/>
          <p:cNvSpPr>
            <a:spLocks noGrp="1"/>
          </p:cNvSpPr>
          <p:nvPr>
            <p:ph sz="quarter" idx="1"/>
          </p:nvPr>
        </p:nvSpPr>
        <p:spPr/>
        <p:txBody>
          <a:bodyPr/>
          <a:lstStyle/>
          <a:p>
            <a:r>
              <a:rPr lang="fr-FR" dirty="0" smtClean="0"/>
              <a:t>Quels sont les retours des personnes invitées ?</a:t>
            </a:r>
          </a:p>
          <a:p>
            <a:r>
              <a:rPr lang="fr-FR" dirty="0" smtClean="0"/>
              <a:t>Comment les membres de notre communauté ont-ils vécu ce projet ? (croissance spirituelle et missionnaire ?)</a:t>
            </a:r>
          </a:p>
          <a:p>
            <a:r>
              <a:rPr lang="fr-FR" dirty="0" smtClean="0"/>
              <a:t>Les objectifs que nous nous étions donné ont-ils été atteints ?</a:t>
            </a:r>
          </a:p>
          <a:p>
            <a:r>
              <a:rPr lang="fr-FR" dirty="0" smtClean="0"/>
              <a:t>Qu’est-ce qui a marché ? Pas marché ? </a:t>
            </a:r>
          </a:p>
          <a:p>
            <a:r>
              <a:rPr lang="fr-FR" dirty="0" smtClean="0"/>
              <a:t> Dimension d’Action de grâce</a:t>
            </a:r>
          </a:p>
          <a:p>
            <a:r>
              <a:rPr lang="fr-FR" dirty="0" smtClean="0"/>
              <a:t>Partager ; témoigner ; rendre compte </a:t>
            </a:r>
            <a:endParaRPr lang="fr-FR" dirty="0"/>
          </a:p>
        </p:txBody>
      </p:sp>
    </p:spTree>
    <p:extLst>
      <p:ext uri="{BB962C8B-B14F-4D97-AF65-F5344CB8AC3E}">
        <p14:creationId xmlns:p14="http://schemas.microsoft.com/office/powerpoint/2010/main" val="112575073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12) ENVISAGER LA SUITE</a:t>
            </a:r>
            <a:endParaRPr lang="fr-FR" b="1" dirty="0">
              <a:solidFill>
                <a:srgbClr val="FF0000"/>
              </a:solidFill>
            </a:endParaRPr>
          </a:p>
        </p:txBody>
      </p:sp>
      <p:sp>
        <p:nvSpPr>
          <p:cNvPr id="3" name="Espace réservé du contenu 2"/>
          <p:cNvSpPr>
            <a:spLocks noGrp="1"/>
          </p:cNvSpPr>
          <p:nvPr>
            <p:ph sz="quarter" idx="1"/>
          </p:nvPr>
        </p:nvSpPr>
        <p:spPr/>
        <p:txBody>
          <a:bodyPr/>
          <a:lstStyle/>
          <a:p>
            <a:r>
              <a:rPr lang="fr-FR" dirty="0" smtClean="0"/>
              <a:t>Comment continuer à rejoindre les personnes loin de l’Eglise ? </a:t>
            </a:r>
          </a:p>
          <a:p>
            <a:r>
              <a:rPr lang="fr-FR" dirty="0" smtClean="0"/>
              <a:t>Développer l’esprit missionnaire de la communauté ? (formation  ; autres projets) ?</a:t>
            </a:r>
          </a:p>
          <a:p>
            <a:r>
              <a:rPr lang="fr-FR" dirty="0" smtClean="0"/>
              <a:t>Comment proposer un chemin de croissance pour chacun ? (recommençants ; disciples ; disciples-missionnaires ?) ; à quelle échelle ?</a:t>
            </a:r>
            <a:endParaRPr lang="fr-FR" dirty="0"/>
          </a:p>
        </p:txBody>
      </p:sp>
    </p:spTree>
    <p:extLst>
      <p:ext uri="{BB962C8B-B14F-4D97-AF65-F5344CB8AC3E}">
        <p14:creationId xmlns:p14="http://schemas.microsoft.com/office/powerpoint/2010/main" val="1619620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Fils</a:t>
            </a:r>
            <a:endParaRPr lang="fr-FR" dirty="0"/>
          </a:p>
        </p:txBody>
      </p:sp>
      <p:sp>
        <p:nvSpPr>
          <p:cNvPr id="3" name="Espace réservé du contenu 2"/>
          <p:cNvSpPr>
            <a:spLocks noGrp="1"/>
          </p:cNvSpPr>
          <p:nvPr>
            <p:ph sz="quarter" idx="1"/>
          </p:nvPr>
        </p:nvSpPr>
        <p:spPr>
          <a:xfrm>
            <a:off x="4466166" y="1600200"/>
            <a:ext cx="4220633" cy="4525963"/>
          </a:xfrm>
        </p:spPr>
        <p:txBody>
          <a:bodyPr>
            <a:normAutofit/>
          </a:bodyPr>
          <a:lstStyle/>
          <a:p>
            <a:pPr marL="0" indent="0">
              <a:buNone/>
            </a:pPr>
            <a:r>
              <a:rPr lang="fr-FR" dirty="0" smtClean="0"/>
              <a:t>Jésus </a:t>
            </a:r>
            <a:r>
              <a:rPr lang="fr-FR" dirty="0"/>
              <a:t>lui-même, Evangile de </a:t>
            </a:r>
            <a:r>
              <a:rPr lang="fr-FR" dirty="0" smtClean="0"/>
              <a:t>Dieu, </a:t>
            </a:r>
            <a:r>
              <a:rPr lang="fr-FR" dirty="0"/>
              <a:t>a été le tout premier et le plus grand évangélisateur. Il l’a été jusqu’au bout : jusqu’à la perfection, jusqu’au sacrifice de sa vie terrestre</a:t>
            </a:r>
            <a:r>
              <a:rPr lang="fr-FR" dirty="0" smtClean="0"/>
              <a:t>. (EN 7) </a:t>
            </a:r>
          </a:p>
          <a:p>
            <a:pPr marL="0" indent="0">
              <a:buNone/>
            </a:pPr>
            <a:endParaRPr lang="fr-FR" dirty="0"/>
          </a:p>
        </p:txBody>
      </p:sp>
      <p:pic>
        <p:nvPicPr>
          <p:cNvPr id="4" name="Image 3" descr="158730247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5588" y="1257307"/>
            <a:ext cx="3499283" cy="4665711"/>
          </a:xfrm>
          <a:prstGeom prst="rect">
            <a:avLst/>
          </a:prstGeom>
        </p:spPr>
      </p:pic>
    </p:spTree>
    <p:extLst>
      <p:ext uri="{BB962C8B-B14F-4D97-AF65-F5344CB8AC3E}">
        <p14:creationId xmlns:p14="http://schemas.microsoft.com/office/powerpoint/2010/main" val="121376784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Saint-Esprit</a:t>
            </a:r>
            <a:endParaRPr lang="fr-FR" dirty="0"/>
          </a:p>
        </p:txBody>
      </p:sp>
      <p:sp>
        <p:nvSpPr>
          <p:cNvPr id="3" name="Espace réservé du contenu 2"/>
          <p:cNvSpPr>
            <a:spLocks noGrp="1"/>
          </p:cNvSpPr>
          <p:nvPr>
            <p:ph sz="quarter" idx="1"/>
          </p:nvPr>
        </p:nvSpPr>
        <p:spPr>
          <a:xfrm>
            <a:off x="457200" y="1600200"/>
            <a:ext cx="3398277" cy="4525963"/>
          </a:xfrm>
        </p:spPr>
        <p:txBody>
          <a:bodyPr>
            <a:normAutofit fontScale="55000" lnSpcReduction="20000"/>
          </a:bodyPr>
          <a:lstStyle/>
          <a:p>
            <a:r>
              <a:rPr lang="fr-FR" sz="3700" dirty="0" smtClean="0"/>
              <a:t>L’Esprit-Saint et le « protagoniste » de la mission (EN 75) </a:t>
            </a:r>
          </a:p>
          <a:p>
            <a:endParaRPr lang="fr-FR" dirty="0"/>
          </a:p>
          <a:p>
            <a:pPr marL="0" indent="0">
              <a:buNone/>
            </a:pPr>
            <a:r>
              <a:rPr lang="fr-FR" dirty="0" smtClean="0"/>
              <a:t>Il </a:t>
            </a:r>
            <a:r>
              <a:rPr lang="fr-FR" dirty="0"/>
              <a:t>n’y aura jamais d’évangélisation possible sans l’action de l’Esprit </a:t>
            </a:r>
            <a:r>
              <a:rPr lang="fr-FR" dirty="0" smtClean="0"/>
              <a:t>Saint. (</a:t>
            </a:r>
            <a:r>
              <a:rPr lang="mr-IN" dirty="0" smtClean="0"/>
              <a:t>…</a:t>
            </a:r>
            <a:r>
              <a:rPr lang="fr-FR" dirty="0" smtClean="0"/>
              <a:t>)</a:t>
            </a:r>
            <a:r>
              <a:rPr lang="fr-FR" dirty="0"/>
              <a:t> S</a:t>
            </a:r>
            <a:r>
              <a:rPr lang="fr-FR" dirty="0" smtClean="0"/>
              <a:t>i </a:t>
            </a:r>
            <a:r>
              <a:rPr lang="fr-FR" dirty="0"/>
              <a:t>l’Esprit de Dieu a une place éminente dans toute la vie de l’Eglise, c’est dans la mission évangélisatrice de celle-ci qu’il agit le plus. Ce n’est pas par hasard que le grand départ de l’évangélisation eut lieu le matin de Pentecôte, sous le souffle de </a:t>
            </a:r>
            <a:r>
              <a:rPr lang="fr-FR" dirty="0" smtClean="0"/>
              <a:t>l’Esprit. (</a:t>
            </a:r>
            <a:r>
              <a:rPr lang="mr-IN" dirty="0" smtClean="0"/>
              <a:t>…</a:t>
            </a:r>
            <a:r>
              <a:rPr lang="fr-FR" dirty="0" smtClean="0"/>
              <a:t>) On </a:t>
            </a:r>
            <a:r>
              <a:rPr lang="fr-FR" dirty="0"/>
              <a:t>peut dire que l’Esprit Saint est l’agent principal de l’évangélisation : c’est lui qui pousse chacun à annoncer l’Evangile et c’est lui qui dans le tréfonds des consciences fait accepter et comprendre la Parole du salut</a:t>
            </a:r>
            <a:r>
              <a:rPr lang="fr-FR" dirty="0" smtClean="0"/>
              <a:t>. </a:t>
            </a:r>
            <a:endParaRPr lang="fr-FR" dirty="0"/>
          </a:p>
          <a:p>
            <a:pPr marL="0" indent="0">
              <a:buNone/>
            </a:pPr>
            <a:endParaRPr lang="fr-FR" dirty="0" smtClean="0"/>
          </a:p>
          <a:p>
            <a:pPr marL="0" indent="0">
              <a:buNone/>
            </a:pPr>
            <a:r>
              <a:rPr lang="fr-FR" b="1" dirty="0" smtClean="0">
                <a:solidFill>
                  <a:srgbClr val="FF0000"/>
                </a:solidFill>
              </a:rPr>
              <a:t>Suite Texte 2</a:t>
            </a:r>
          </a:p>
        </p:txBody>
      </p:sp>
      <p:pic>
        <p:nvPicPr>
          <p:cNvPr id="5" name="Image 4" descr="158730247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21876" y="1460452"/>
            <a:ext cx="3499283" cy="4665711"/>
          </a:xfrm>
          <a:prstGeom prst="rect">
            <a:avLst/>
          </a:prstGeom>
        </p:spPr>
      </p:pic>
    </p:spTree>
    <p:extLst>
      <p:ext uri="{BB962C8B-B14F-4D97-AF65-F5344CB8AC3E}">
        <p14:creationId xmlns:p14="http://schemas.microsoft.com/office/powerpoint/2010/main" val="30224482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371600" y="3456698"/>
            <a:ext cx="6400800" cy="1752600"/>
          </a:xfrm>
        </p:spPr>
        <p:txBody>
          <a:bodyPr>
            <a:normAutofit/>
          </a:bodyPr>
          <a:lstStyle/>
          <a:p>
            <a:r>
              <a:rPr lang="fr-FR" dirty="0" smtClean="0"/>
              <a:t>« Voici que je vous </a:t>
            </a:r>
            <a:r>
              <a:rPr lang="fr-FR" i="1" dirty="0" smtClean="0"/>
              <a:t>évangélise : </a:t>
            </a:r>
            <a:r>
              <a:rPr lang="fr-FR" dirty="0" smtClean="0"/>
              <a:t>aujourd’hui vous est né un sauveur ! » (</a:t>
            </a:r>
            <a:r>
              <a:rPr lang="fr-FR" dirty="0" err="1" smtClean="0"/>
              <a:t>Lc</a:t>
            </a:r>
            <a:r>
              <a:rPr lang="fr-FR" dirty="0" smtClean="0"/>
              <a:t> 2,10)</a:t>
            </a:r>
          </a:p>
        </p:txBody>
      </p:sp>
      <p:sp>
        <p:nvSpPr>
          <p:cNvPr id="2" name="Titre 1"/>
          <p:cNvSpPr>
            <a:spLocks noGrp="1"/>
          </p:cNvSpPr>
          <p:nvPr>
            <p:ph type="ctrTitle"/>
          </p:nvPr>
        </p:nvSpPr>
        <p:spPr>
          <a:xfrm>
            <a:off x="685800" y="655179"/>
            <a:ext cx="7772400" cy="1470025"/>
          </a:xfrm>
        </p:spPr>
        <p:txBody>
          <a:bodyPr/>
          <a:lstStyle/>
          <a:p>
            <a:r>
              <a:rPr lang="fr-FR" dirty="0" smtClean="0"/>
              <a:t>L’Evangélisation </a:t>
            </a:r>
            <a:br>
              <a:rPr lang="fr-FR" dirty="0" smtClean="0"/>
            </a:br>
            <a:r>
              <a:rPr lang="fr-FR" dirty="0" smtClean="0"/>
              <a:t>= Œuvre de Dieu !</a:t>
            </a:r>
            <a:endParaRPr lang="fr-FR" dirty="0"/>
          </a:p>
        </p:txBody>
      </p:sp>
    </p:spTree>
    <p:extLst>
      <p:ext uri="{BB962C8B-B14F-4D97-AF65-F5344CB8AC3E}">
        <p14:creationId xmlns:p14="http://schemas.microsoft.com/office/powerpoint/2010/main" val="217438394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lstStyle/>
          <a:p>
            <a:endParaRPr lang="fr-FR"/>
          </a:p>
        </p:txBody>
      </p:sp>
      <p:sp>
        <p:nvSpPr>
          <p:cNvPr id="2" name="Titre 1"/>
          <p:cNvSpPr>
            <a:spLocks noGrp="1"/>
          </p:cNvSpPr>
          <p:nvPr>
            <p:ph type="ctrTitle"/>
          </p:nvPr>
        </p:nvSpPr>
        <p:spPr/>
        <p:txBody>
          <a:bodyPr/>
          <a:lstStyle/>
          <a:p>
            <a:r>
              <a:rPr lang="fr-FR" dirty="0" smtClean="0"/>
              <a:t>AVEC QUI ?</a:t>
            </a:r>
            <a:endParaRPr lang="fr-FR" dirty="0"/>
          </a:p>
        </p:txBody>
      </p:sp>
    </p:spTree>
    <p:extLst>
      <p:ext uri="{BB962C8B-B14F-4D97-AF65-F5344CB8AC3E}">
        <p14:creationId xmlns:p14="http://schemas.microsoft.com/office/powerpoint/2010/main" val="1150703111"/>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ivique">
  <a:themeElements>
    <a:clrScheme name="Civique">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que">
      <a:majorFont>
        <a:latin typeface="Georgia"/>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华文新魏"/>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que">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Civique.thmx</Template>
  <TotalTime>3819</TotalTime>
  <Words>1995</Words>
  <Application>Microsoft Macintosh PowerPoint</Application>
  <PresentationFormat>Présentation à l'écran (4:3)</PresentationFormat>
  <Paragraphs>323</Paragraphs>
  <Slides>51</Slides>
  <Notes>2</Notes>
  <HiddenSlides>0</HiddenSlides>
  <MMClips>0</MMClips>
  <ScaleCrop>false</ScaleCrop>
  <HeadingPairs>
    <vt:vector size="4" baseType="variant">
      <vt:variant>
        <vt:lpstr>Thème</vt:lpstr>
      </vt:variant>
      <vt:variant>
        <vt:i4>1</vt:i4>
      </vt:variant>
      <vt:variant>
        <vt:lpstr>Titres des diapositives</vt:lpstr>
      </vt:variant>
      <vt:variant>
        <vt:i4>51</vt:i4>
      </vt:variant>
    </vt:vector>
  </HeadingPairs>
  <TitlesOfParts>
    <vt:vector size="52" baseType="lpstr">
      <vt:lpstr>Civique</vt:lpstr>
      <vt:lpstr>Evangéliser  Qui? Avec qui ? Pourquoi ? Comment ? </vt:lpstr>
      <vt:lpstr>Un petit détour… deux succès français…</vt:lpstr>
      <vt:lpstr>L’effet démultiplicateur… Si une personne en touche une autre chaque jour :</vt:lpstr>
      <vt:lpstr>QUI ?  </vt:lpstr>
      <vt:lpstr>Le Père, « l’amour source » Fontali amore   </vt:lpstr>
      <vt:lpstr>Le Fils</vt:lpstr>
      <vt:lpstr>Le Saint-Esprit</vt:lpstr>
      <vt:lpstr>L’Evangélisation  = Œuvre de Dieu !</vt:lpstr>
      <vt:lpstr>AVEC QUI ?</vt:lpstr>
      <vt:lpstr>L’Eglise « par nature missionnaire »</vt:lpstr>
      <vt:lpstr>Qui donc a la mission d’évangéliser ?</vt:lpstr>
      <vt:lpstr>Qui dans l’Eglise ? </vt:lpstr>
      <vt:lpstr>Qu’est-ce qu’évangéliser ?</vt:lpstr>
      <vt:lpstr> Le Synode de 1974 « L’évangélisation du monde moderne »</vt:lpstr>
      <vt:lpstr>Présentation PowerPoint</vt:lpstr>
      <vt:lpstr>Deux « camps » opposés</vt:lpstr>
      <vt:lpstr>Intervention décisive  du Cardinal Karol Wojtyla </vt:lpstr>
      <vt:lpstr>Paul VI, Evangelii Nuntiandi</vt:lpstr>
      <vt:lpstr>Qu’est-ce qu’évangéliser ? (texte 3) </vt:lpstr>
      <vt:lpstr>Un parallèle intéressant (Emmaüs)</vt:lpstr>
      <vt:lpstr>Pourquoi évangéliser ?</vt:lpstr>
      <vt:lpstr> Les freins ? Jean-Paul II, Redemptoris missio 4 </vt:lpstr>
      <vt:lpstr>Suspicion de prosélytisme…</vt:lpstr>
      <vt:lpstr>Bien d’autres freins !</vt:lpstr>
      <vt:lpstr>Pourquoi évangéliser ? </vt:lpstr>
      <vt:lpstr>Les qualités de l’évangélisateur</vt:lpstr>
      <vt:lpstr>La conversion pastorale </vt:lpstr>
      <vt:lpstr>La conversion pastorale </vt:lpstr>
      <vt:lpstr>Conversion paradigmatique de la pastorale : </vt:lpstr>
      <vt:lpstr>Quel processus ?  Le Cheminement du disciple-missionnaire</vt:lpstr>
      <vt:lpstr>Quel processus ?  Le Cheminement du disciple-missionnaire</vt:lpstr>
      <vt:lpstr>Présentation PowerPoint</vt:lpstr>
      <vt:lpstr>PREPARER UN PROJET MISSIONNAIRE</vt:lpstr>
      <vt:lpstr>UN APPEL DE MGR TOUVET</vt:lpstr>
      <vt:lpstr>Exemples </vt:lpstr>
      <vt:lpstr>1) Réflexion personnelle et/ou en groupe</vt:lpstr>
      <vt:lpstr>2) UN ÉNONCÉ DE MISSION</vt:lpstr>
      <vt:lpstr>UN PETIT TRAVAIL PERSONNEL À PARTAGER EN GROUPE</vt:lpstr>
      <vt:lpstr>3) Porter ce projet dans la prière, dans un esprit de disponibilité</vt:lpstr>
      <vt:lpstr>4) Quelle est notre « cible » prioritaire ?</vt:lpstr>
      <vt:lpstr>Exemples </vt:lpstr>
      <vt:lpstr>5) En fonction de cette cible, énoncer clairement les objectifs, ce qui est recherché </vt:lpstr>
      <vt:lpstr>6) En fonction des objectifs et de la cible, énoncer le projet, les moyens, les activités</vt:lpstr>
      <vt:lpstr>Définir le PROJET La méthode QQOCCQP</vt:lpstr>
      <vt:lpstr>7) Déterminer les ressources dont a besoin ce projet</vt:lpstr>
      <vt:lpstr>8) Les qualités d’un beau projet</vt:lpstr>
      <vt:lpstr>8) Les qualités d’un beau projet</vt:lpstr>
      <vt:lpstr>9) La mise en place du projet</vt:lpstr>
      <vt:lpstr>10) Vivre le projet</vt:lpstr>
      <vt:lpstr>11) RELIRE CE QUI A ETE VECU</vt:lpstr>
      <vt:lpstr>12) ENVISAGER LA SUITE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Jean-Luc Garin</dc:creator>
  <cp:lastModifiedBy>Jean-Luc Garin</cp:lastModifiedBy>
  <cp:revision>56</cp:revision>
  <dcterms:created xsi:type="dcterms:W3CDTF">2017-09-11T07:57:46Z</dcterms:created>
  <dcterms:modified xsi:type="dcterms:W3CDTF">2017-09-26T07:14:24Z</dcterms:modified>
</cp:coreProperties>
</file>